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00" r:id="rId2"/>
    <p:sldId id="296" r:id="rId3"/>
    <p:sldId id="256" r:id="rId4"/>
    <p:sldId id="298" r:id="rId5"/>
    <p:sldId id="297" r:id="rId6"/>
    <p:sldId id="299" r:id="rId7"/>
    <p:sldId id="301" r:id="rId8"/>
    <p:sldId id="260" r:id="rId9"/>
    <p:sldId id="271" r:id="rId10"/>
    <p:sldId id="290" r:id="rId11"/>
    <p:sldId id="264" r:id="rId12"/>
    <p:sldId id="281" r:id="rId13"/>
    <p:sldId id="289" r:id="rId14"/>
  </p:sldIdLst>
  <p:sldSz cx="9144000" cy="6858000" type="screen4x3"/>
  <p:notesSz cx="6858000" cy="9144000"/>
  <p:defaultTextStyle>
    <a:defPPr>
      <a:defRPr lang="ms-M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D0D0D"/>
    <a:srgbClr val="7F7F7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39" d="100"/>
          <a:sy n="139" d="100"/>
        </p:scale>
        <p:origin x="-2280" y="-104"/>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_rels/data1.xml.rels><?xml version="1.0" encoding="UTF-8" standalone="yes"?>
<Relationships xmlns="http://schemas.openxmlformats.org/package/2006/relationships"><Relationship Id="rId1" Type="http://schemas.openxmlformats.org/officeDocument/2006/relationships/image" Target="../media/image2.jpg"/></Relationships>
</file>

<file path=ppt/diagrams/_rels/data4.xml.rels><?xml version="1.0" encoding="UTF-8" standalone="yes"?>
<Relationships xmlns="http://schemas.openxmlformats.org/package/2006/relationships"><Relationship Id="rId1" Type="http://schemas.openxmlformats.org/officeDocument/2006/relationships/image" Target="../media/image4.emf"/></Relationships>
</file>

<file path=ppt/diagrams/_rels/data5.xml.rels><?xml version="1.0" encoding="UTF-8" standalone="yes"?>
<Relationships xmlns="http://schemas.openxmlformats.org/package/2006/relationships"><Relationship Id="rId1" Type="http://schemas.openxmlformats.org/officeDocument/2006/relationships/image" Target="../media/image5.jpg"/></Relationships>
</file>

<file path=ppt/diagrams/_rels/data6.xml.rels><?xml version="1.0" encoding="UTF-8" standalone="yes"?>
<Relationships xmlns="http://schemas.openxmlformats.org/package/2006/relationships"><Relationship Id="rId1" Type="http://schemas.openxmlformats.org/officeDocument/2006/relationships/image" Target="../media/image6.jpg"/></Relationships>
</file>

<file path=ppt/diagrams/_rels/data7.xml.rels><?xml version="1.0" encoding="UTF-8" standalone="yes"?>
<Relationships xmlns="http://schemas.openxmlformats.org/package/2006/relationships"><Relationship Id="rId1" Type="http://schemas.openxmlformats.org/officeDocument/2006/relationships/image" Target="../media/image7.jpeg"/></Relationships>
</file>

<file path=ppt/diagrams/_rels/data8.xml.rels><?xml version="1.0" encoding="UTF-8" standalone="yes"?>
<Relationships xmlns="http://schemas.openxmlformats.org/package/2006/relationships"><Relationship Id="rId1" Type="http://schemas.openxmlformats.org/officeDocument/2006/relationships/image" Target="../media/image2.jpg"/></Relationships>
</file>

<file path=ppt/diagrams/_rels/drawing1.xml.rels><?xml version="1.0" encoding="UTF-8" standalone="yes"?>
<Relationships xmlns="http://schemas.openxmlformats.org/package/2006/relationships"><Relationship Id="rId1" Type="http://schemas.openxmlformats.org/officeDocument/2006/relationships/image" Target="../media/image2.jpg"/></Relationships>
</file>

<file path=ppt/diagrams/_rels/drawing4.xml.rels><?xml version="1.0" encoding="UTF-8" standalone="yes"?>
<Relationships xmlns="http://schemas.openxmlformats.org/package/2006/relationships"><Relationship Id="rId1" Type="http://schemas.openxmlformats.org/officeDocument/2006/relationships/image" Target="../media/image4.emf"/></Relationships>
</file>

<file path=ppt/diagrams/_rels/drawing5.xml.rels><?xml version="1.0" encoding="UTF-8" standalone="yes"?>
<Relationships xmlns="http://schemas.openxmlformats.org/package/2006/relationships"><Relationship Id="rId1" Type="http://schemas.openxmlformats.org/officeDocument/2006/relationships/image" Target="../media/image5.jpg"/></Relationships>
</file>

<file path=ppt/diagrams/_rels/drawing6.xml.rels><?xml version="1.0" encoding="UTF-8" standalone="yes"?>
<Relationships xmlns="http://schemas.openxmlformats.org/package/2006/relationships"><Relationship Id="rId1" Type="http://schemas.openxmlformats.org/officeDocument/2006/relationships/image" Target="../media/image6.jpg"/></Relationships>
</file>

<file path=ppt/diagrams/_rels/drawing7.xml.rels><?xml version="1.0" encoding="UTF-8" standalone="yes"?>
<Relationships xmlns="http://schemas.openxmlformats.org/package/2006/relationships"><Relationship Id="rId1" Type="http://schemas.openxmlformats.org/officeDocument/2006/relationships/image" Target="../media/image7.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2.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dirty="0"/>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22782"/>
      <dgm:spPr>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7BDAE147-F6D6-3545-945A-85510DB1BF60}" type="presOf" srcId="{F4DCAFF9-3CD8-4192-92EC-2050EBC96D81}" destId="{7AC81859-B11C-4EE9-8379-B9AF70890D88}" srcOrd="0" destOrd="0" presId="urn:microsoft.com/office/officeart/2008/layout/BendingPictureSemiTransparentText"/>
    <dgm:cxn modelId="{6A550E72-7347-0C44-ADBD-F1A9AFD236EC}" type="presOf" srcId="{B3E39A80-D6B7-4E26-B22E-327D37299CB1}" destId="{BDA71D6A-C3D1-411E-9EAC-6386FFEE52C2}" srcOrd="0" destOrd="0" presId="urn:microsoft.com/office/officeart/2008/layout/BendingPictureSemiTransparentText"/>
    <dgm:cxn modelId="{E4AAC89F-4042-7F46-8612-E90CBFA230CE}" type="presParOf" srcId="{BDA71D6A-C3D1-411E-9EAC-6386FFEE52C2}" destId="{0B2273E3-B9E3-4A02-93CF-275511BE0699}" srcOrd="0" destOrd="0" presId="urn:microsoft.com/office/officeart/2008/layout/BendingPictureSemiTransparentText"/>
    <dgm:cxn modelId="{E86DF338-8999-3B4B-8459-946B723A4433}" type="presParOf" srcId="{0B2273E3-B9E3-4A02-93CF-275511BE0699}" destId="{367DAC4B-08E7-4BA7-A970-D0115453FB5A}" srcOrd="0" destOrd="0" presId="urn:microsoft.com/office/officeart/2008/layout/BendingPictureSemiTransparentText"/>
    <dgm:cxn modelId="{46930208-9B19-354E-A0DF-AD57FEB777D8}"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41374382-797E-4EC1-A84D-AA727A86D23D}" type="presOf" srcId="{B3E39A80-D6B7-4E26-B22E-327D37299CB1}" destId="{BDA71D6A-C3D1-411E-9EAC-6386FFEE52C2}" srcOrd="0" destOrd="0" presId="urn:microsoft.com/office/officeart/2008/layout/BendingPictureSemiTransparentText"/>
    <dgm:cxn modelId="{18C9D35E-280F-4C51-AA1B-38FE1D3E4E10}" type="presOf" srcId="{F4DCAFF9-3CD8-4192-92EC-2050EBC96D81}" destId="{7AC81859-B11C-4EE9-8379-B9AF70890D88}" srcOrd="0" destOrd="0" presId="urn:microsoft.com/office/officeart/2008/layout/BendingPictureSemiTransparentText"/>
    <dgm:cxn modelId="{22FCF5D2-9DEA-4E76-88B8-09DD667FC72D}" type="presParOf" srcId="{BDA71D6A-C3D1-411E-9EAC-6386FFEE52C2}" destId="{0B2273E3-B9E3-4A02-93CF-275511BE0699}" srcOrd="0" destOrd="0" presId="urn:microsoft.com/office/officeart/2008/layout/BendingPictureSemiTransparentText"/>
    <dgm:cxn modelId="{027A2765-5E6C-4ED6-9FDE-3D3A05B20DD8}" type="presParOf" srcId="{0B2273E3-B9E3-4A02-93CF-275511BE0699}" destId="{367DAC4B-08E7-4BA7-A970-D0115453FB5A}" srcOrd="0" destOrd="0" presId="urn:microsoft.com/office/officeart/2008/layout/BendingPictureSemiTransparentText"/>
    <dgm:cxn modelId="{FBA4BB12-60AC-4464-BB31-1C54D2941E15}"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9B06078-6FD7-4925-8618-CD68230C30E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75CDE7B-606D-4FBE-AC44-5BED2095DBCA}" type="presOf" srcId="{F4DCAFF9-3CD8-4192-92EC-2050EBC96D81}" destId="{7AC81859-B11C-4EE9-8379-B9AF70890D88}" srcOrd="0" destOrd="0" presId="urn:microsoft.com/office/officeart/2008/layout/BendingPictureSemiTransparentText"/>
    <dgm:cxn modelId="{B0A85779-FE60-4BC4-A7D2-AD67A149FB1D}" type="presParOf" srcId="{BDA71D6A-C3D1-411E-9EAC-6386FFEE52C2}" destId="{0B2273E3-B9E3-4A02-93CF-275511BE0699}" srcOrd="0" destOrd="0" presId="urn:microsoft.com/office/officeart/2008/layout/BendingPictureSemiTransparentText"/>
    <dgm:cxn modelId="{95DB1198-66BB-40CE-8348-C19CCF3A075B}" type="presParOf" srcId="{0B2273E3-B9E3-4A02-93CF-275511BE0699}" destId="{367DAC4B-08E7-4BA7-A970-D0115453FB5A}" srcOrd="0" destOrd="0" presId="urn:microsoft.com/office/officeart/2008/layout/BendingPictureSemiTransparentText"/>
    <dgm:cxn modelId="{7731D8B6-9C7E-4081-A9C0-CFB0488A5F0A}"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206244" custLinFactNeighborX="-56617" custLinFactNeighborY="-437"/>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167293B-AFD1-4236-B927-CA81AF82224D}"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0356CAA-DA57-464C-8970-22FF2A882EDF}" type="presOf" srcId="{B3E39A80-D6B7-4E26-B22E-327D37299CB1}" destId="{BDA71D6A-C3D1-411E-9EAC-6386FFEE52C2}" srcOrd="0" destOrd="0" presId="urn:microsoft.com/office/officeart/2008/layout/BendingPictureSemiTransparentText"/>
    <dgm:cxn modelId="{F4D61EB7-5175-40C1-B773-E2176FBD78FD}" type="presParOf" srcId="{BDA71D6A-C3D1-411E-9EAC-6386FFEE52C2}" destId="{0B2273E3-B9E3-4A02-93CF-275511BE0699}" srcOrd="0" destOrd="0" presId="urn:microsoft.com/office/officeart/2008/layout/BendingPictureSemiTransparentText"/>
    <dgm:cxn modelId="{16639920-1B7F-46B0-B6A2-581753B936CA}" type="presParOf" srcId="{0B2273E3-B9E3-4A02-93CF-275511BE0699}" destId="{367DAC4B-08E7-4BA7-A970-D0115453FB5A}" srcOrd="0" destOrd="0" presId="urn:microsoft.com/office/officeart/2008/layout/BendingPictureSemiTransparentText"/>
    <dgm:cxn modelId="{F53BD812-8CBE-41B4-BA8F-77CE496A9013}"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4E8BE74B-FACF-4C7E-ADEB-B08812B53BA3}" type="presOf" srcId="{F4DCAFF9-3CD8-4192-92EC-2050EBC96D81}" destId="{7AC81859-B11C-4EE9-8379-B9AF70890D88}" srcOrd="0" destOrd="0" presId="urn:microsoft.com/office/officeart/2008/layout/BendingPictureSemiTransparentText"/>
    <dgm:cxn modelId="{9C7FF17A-BC8A-4AF6-BFEB-3B79DC1FE508}" type="presOf" srcId="{B3E39A80-D6B7-4E26-B22E-327D37299CB1}" destId="{BDA71D6A-C3D1-411E-9EAC-6386FFEE52C2}" srcOrd="0" destOrd="0" presId="urn:microsoft.com/office/officeart/2008/layout/BendingPictureSemiTransparentText"/>
    <dgm:cxn modelId="{7AAC5A72-EE08-4AC5-848E-665C906716B5}" type="presParOf" srcId="{BDA71D6A-C3D1-411E-9EAC-6386FFEE52C2}" destId="{0B2273E3-B9E3-4A02-93CF-275511BE0699}" srcOrd="0" destOrd="0" presId="urn:microsoft.com/office/officeart/2008/layout/BendingPictureSemiTransparentText"/>
    <dgm:cxn modelId="{A3FC0CAC-A270-452B-8258-7D9110DE54A9}" type="presParOf" srcId="{0B2273E3-B9E3-4A02-93CF-275511BE0699}" destId="{367DAC4B-08E7-4BA7-A970-D0115453FB5A}" srcOrd="0" destOrd="0" presId="urn:microsoft.com/office/officeart/2008/layout/BendingPictureSemiTransparentText"/>
    <dgm:cxn modelId="{49015AD6-6796-4E29-BEC5-6C0A7A374EA4}"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blipFill>
          <a:blip xmlns:r="http://schemas.openxmlformats.org/officeDocument/2006/relationships" r:embed="rId1">
            <a:extLst>
              <a:ext uri="{28A0092B-C50C-407E-A947-70E740481C1C}">
                <a14:useLocalDpi xmlns:a14="http://schemas.microsoft.com/office/drawing/2010/main" val="0"/>
              </a:ext>
            </a:extLst>
          </a:blip>
          <a:srcRect/>
          <a:stretch>
            <a:fillRect t="-26000" b="-26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4BD798B-90B2-4F38-B2ED-CA637E46B6FD}" type="presOf" srcId="{F4DCAFF9-3CD8-4192-92EC-2050EBC96D81}" destId="{7AC81859-B11C-4EE9-8379-B9AF70890D88}" srcOrd="0" destOrd="0" presId="urn:microsoft.com/office/officeart/2008/layout/BendingPictureSemiTransparentText"/>
    <dgm:cxn modelId="{4B006EFA-1D49-45FF-A383-0E3C79830811}"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E451DCB-9588-4C12-9F8B-749253B23B42}" type="presParOf" srcId="{BDA71D6A-C3D1-411E-9EAC-6386FFEE52C2}" destId="{0B2273E3-B9E3-4A02-93CF-275511BE0699}" srcOrd="0" destOrd="0" presId="urn:microsoft.com/office/officeart/2008/layout/BendingPictureSemiTransparentText"/>
    <dgm:cxn modelId="{3B5CAF5F-8944-47A6-824C-D85A55BC591C}" type="presParOf" srcId="{0B2273E3-B9E3-4A02-93CF-275511BE0699}" destId="{367DAC4B-08E7-4BA7-A970-D0115453FB5A}" srcOrd="0" destOrd="0" presId="urn:microsoft.com/office/officeart/2008/layout/BendingPictureSemiTransparentText"/>
    <dgm:cxn modelId="{8A64777D-25F4-4B0B-A378-AC16E3C2385E}"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6000" b="-16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EE263D4-EE24-406B-9041-DBC6AC395BD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25BCA5B-E29F-41BA-A3CA-4CE85CCBD6CF}" type="presOf" srcId="{B3E39A80-D6B7-4E26-B22E-327D37299CB1}" destId="{BDA71D6A-C3D1-411E-9EAC-6386FFEE52C2}" srcOrd="0" destOrd="0" presId="urn:microsoft.com/office/officeart/2008/layout/BendingPictureSemiTransparentText"/>
    <dgm:cxn modelId="{22C541B1-4A95-4F5B-846B-B82949A6A6DE}" type="presParOf" srcId="{BDA71D6A-C3D1-411E-9EAC-6386FFEE52C2}" destId="{0B2273E3-B9E3-4A02-93CF-275511BE0699}" srcOrd="0" destOrd="0" presId="urn:microsoft.com/office/officeart/2008/layout/BendingPictureSemiTransparentText"/>
    <dgm:cxn modelId="{9291091B-CB62-4F32-B9EC-5ED497B87C62}" type="presParOf" srcId="{0B2273E3-B9E3-4A02-93CF-275511BE0699}" destId="{367DAC4B-08E7-4BA7-A970-D0115453FB5A}" srcOrd="0" destOrd="0" presId="urn:microsoft.com/office/officeart/2008/layout/BendingPictureSemiTransparentText"/>
    <dgm:cxn modelId="{35701663-886F-47A0-87BB-BC006B09BC3A}"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0380" custScaleY="147126" custLinFactNeighborX="-2866" custLinFactNeighborY="12166"/>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66FB4B0-4812-420D-BA26-25472994A3F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6B85D94-A0D4-4B46-BA9D-7FCEC76CF30D}" type="presOf" srcId="{F4DCAFF9-3CD8-4192-92EC-2050EBC96D81}" destId="{7AC81859-B11C-4EE9-8379-B9AF70890D88}" srcOrd="0" destOrd="0" presId="urn:microsoft.com/office/officeart/2008/layout/BendingPictureSemiTransparentText"/>
    <dgm:cxn modelId="{B0B72BD5-D225-495D-A18E-3E615D14D529}" type="presParOf" srcId="{BDA71D6A-C3D1-411E-9EAC-6386FFEE52C2}" destId="{0B2273E3-B9E3-4A02-93CF-275511BE0699}" srcOrd="0" destOrd="0" presId="urn:microsoft.com/office/officeart/2008/layout/BendingPictureSemiTransparentText"/>
    <dgm:cxn modelId="{D245279A-CAC1-4774-A08C-407D63FDC404}" type="presParOf" srcId="{0B2273E3-B9E3-4A02-93CF-275511BE0699}" destId="{367DAC4B-08E7-4BA7-A970-D0115453FB5A}" srcOrd="0" destOrd="0" presId="urn:microsoft.com/office/officeart/2008/layout/BendingPictureSemiTransparentText"/>
    <dgm:cxn modelId="{4E704918-D25F-4F60-ACBD-2AFC3E0292EE}"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852" y="1512"/>
          <a:ext cx="2398706" cy="252436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852" y="1674892"/>
          <a:ext cx="2398706" cy="49343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a:lnSpc>
              <a:spcPct val="90000"/>
            </a:lnSpc>
            <a:spcBef>
              <a:spcPct val="0"/>
            </a:spcBef>
            <a:spcAft>
              <a:spcPct val="35000"/>
            </a:spcAft>
          </a:pPr>
          <a:endParaRPr lang="en-US" sz="2500" kern="1200" dirty="0"/>
        </a:p>
      </dsp:txBody>
      <dsp:txXfrm>
        <a:off x="1852" y="1674892"/>
        <a:ext cx="2398706" cy="4934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073482" cy="1055432"/>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8267" y="671191"/>
          <a:ext cx="836951" cy="17216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400050">
            <a:lnSpc>
              <a:spcPct val="90000"/>
            </a:lnSpc>
            <a:spcBef>
              <a:spcPct val="0"/>
            </a:spcBef>
            <a:spcAft>
              <a:spcPct val="35000"/>
            </a:spcAft>
          </a:pPr>
          <a:endParaRPr lang="en-US" sz="900" kern="1200"/>
        </a:p>
      </dsp:txBody>
      <dsp:txXfrm>
        <a:off x="118267" y="671191"/>
        <a:ext cx="836951" cy="17216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073482" cy="1055432"/>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8267" y="671191"/>
          <a:ext cx="836951" cy="17216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400050">
            <a:lnSpc>
              <a:spcPct val="90000"/>
            </a:lnSpc>
            <a:spcBef>
              <a:spcPct val="0"/>
            </a:spcBef>
            <a:spcAft>
              <a:spcPct val="35000"/>
            </a:spcAft>
          </a:pPr>
          <a:endParaRPr lang="en-US" sz="900" kern="1200"/>
        </a:p>
      </dsp:txBody>
      <dsp:txXfrm>
        <a:off x="118267" y="671191"/>
        <a:ext cx="836951" cy="17216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3387938" cy="466942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76268" y="2789865"/>
          <a:ext cx="2641440" cy="54336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endParaRPr lang="en-US" sz="2800" kern="1200"/>
        </a:p>
      </dsp:txBody>
      <dsp:txXfrm>
        <a:off x="376268" y="2789865"/>
        <a:ext cx="2641440" cy="54336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3000" r="-23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26000" b="-2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6000" b="-16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648068"/>
          <a:ext cx="3553618" cy="319224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11635" y="2414166"/>
          <a:ext cx="2531427" cy="52073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1200150">
            <a:lnSpc>
              <a:spcPct val="90000"/>
            </a:lnSpc>
            <a:spcBef>
              <a:spcPct val="0"/>
            </a:spcBef>
            <a:spcAft>
              <a:spcPct val="35000"/>
            </a:spcAft>
          </a:pPr>
          <a:endParaRPr lang="en-US" sz="2700" kern="1200"/>
        </a:p>
      </dsp:txBody>
      <dsp:txXfrm>
        <a:off x="511635" y="2414166"/>
        <a:ext cx="2531427" cy="520735"/>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ms-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273DA4-5B21-4CA5-B77A-2E98FA1AD13C}" type="datetimeFigureOut">
              <a:rPr lang="ms-MY" smtClean="0"/>
              <a:t>4/23/14</a:t>
            </a:fld>
            <a:endParaRPr lang="ms-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ms-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ms-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EDDEC9-F326-4205-B1F7-301435CB659A}" type="slidenum">
              <a:rPr lang="ms-MY" smtClean="0"/>
              <a:t>‹#›</a:t>
            </a:fld>
            <a:endParaRPr lang="ms-MY"/>
          </a:p>
        </p:txBody>
      </p:sp>
    </p:spTree>
    <p:extLst>
      <p:ext uri="{BB962C8B-B14F-4D97-AF65-F5344CB8AC3E}">
        <p14:creationId xmlns:p14="http://schemas.microsoft.com/office/powerpoint/2010/main" val="1290529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ms-MY" dirty="0"/>
          </a:p>
        </p:txBody>
      </p:sp>
      <p:sp>
        <p:nvSpPr>
          <p:cNvPr id="4" name="Slide Number Placeholder 3"/>
          <p:cNvSpPr>
            <a:spLocks noGrp="1"/>
          </p:cNvSpPr>
          <p:nvPr>
            <p:ph type="sldNum" sz="quarter" idx="10"/>
          </p:nvPr>
        </p:nvSpPr>
        <p:spPr/>
        <p:txBody>
          <a:bodyPr/>
          <a:lstStyle/>
          <a:p>
            <a:fld id="{B8EDDEC9-F326-4205-B1F7-301435CB659A}" type="slidenum">
              <a:rPr lang="ms-MY" smtClean="0"/>
              <a:t>5</a:t>
            </a:fld>
            <a:endParaRPr lang="ms-MY"/>
          </a:p>
        </p:txBody>
      </p:sp>
    </p:spTree>
    <p:extLst>
      <p:ext uri="{BB962C8B-B14F-4D97-AF65-F5344CB8AC3E}">
        <p14:creationId xmlns:p14="http://schemas.microsoft.com/office/powerpoint/2010/main" val="1731719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ms-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ms-MY"/>
          </a:p>
        </p:txBody>
      </p:sp>
      <p:sp>
        <p:nvSpPr>
          <p:cNvPr id="4" name="Date Placeholder 3"/>
          <p:cNvSpPr>
            <a:spLocks noGrp="1"/>
          </p:cNvSpPr>
          <p:nvPr>
            <p:ph type="dt" sz="half" idx="10"/>
          </p:nvPr>
        </p:nvSpPr>
        <p:spPr/>
        <p:txBody>
          <a:bodyPr/>
          <a:lstStyle/>
          <a:p>
            <a:fld id="{B826A385-C33A-4A6B-9E2B-D5327E2FA199}" type="datetimeFigureOut">
              <a:rPr lang="ms-MY" smtClean="0"/>
              <a:t>4/23/14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726743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s-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Date Placeholder 3"/>
          <p:cNvSpPr>
            <a:spLocks noGrp="1"/>
          </p:cNvSpPr>
          <p:nvPr>
            <p:ph type="dt" sz="half" idx="10"/>
          </p:nvPr>
        </p:nvSpPr>
        <p:spPr/>
        <p:txBody>
          <a:bodyPr/>
          <a:lstStyle/>
          <a:p>
            <a:fld id="{B826A385-C33A-4A6B-9E2B-D5327E2FA199}" type="datetimeFigureOut">
              <a:rPr lang="ms-MY" smtClean="0"/>
              <a:t>4/23/14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80822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ms-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Date Placeholder 3"/>
          <p:cNvSpPr>
            <a:spLocks noGrp="1"/>
          </p:cNvSpPr>
          <p:nvPr>
            <p:ph type="dt" sz="half" idx="10"/>
          </p:nvPr>
        </p:nvSpPr>
        <p:spPr/>
        <p:txBody>
          <a:bodyPr/>
          <a:lstStyle/>
          <a:p>
            <a:fld id="{B826A385-C33A-4A6B-9E2B-D5327E2FA199}" type="datetimeFigureOut">
              <a:rPr lang="ms-MY" smtClean="0"/>
              <a:t>4/23/14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1921786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s-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Date Placeholder 3"/>
          <p:cNvSpPr>
            <a:spLocks noGrp="1"/>
          </p:cNvSpPr>
          <p:nvPr>
            <p:ph type="dt" sz="half" idx="10"/>
          </p:nvPr>
        </p:nvSpPr>
        <p:spPr/>
        <p:txBody>
          <a:bodyPr/>
          <a:lstStyle/>
          <a:p>
            <a:fld id="{B826A385-C33A-4A6B-9E2B-D5327E2FA199}" type="datetimeFigureOut">
              <a:rPr lang="ms-MY" smtClean="0"/>
              <a:t>4/23/14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1810515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ms-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26A385-C33A-4A6B-9E2B-D5327E2FA199}" type="datetimeFigureOut">
              <a:rPr lang="ms-MY" smtClean="0"/>
              <a:t>4/23/14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3371854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s-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5" name="Date Placeholder 4"/>
          <p:cNvSpPr>
            <a:spLocks noGrp="1"/>
          </p:cNvSpPr>
          <p:nvPr>
            <p:ph type="dt" sz="half" idx="10"/>
          </p:nvPr>
        </p:nvSpPr>
        <p:spPr/>
        <p:txBody>
          <a:bodyPr/>
          <a:lstStyle/>
          <a:p>
            <a:fld id="{B826A385-C33A-4A6B-9E2B-D5327E2FA199}" type="datetimeFigureOut">
              <a:rPr lang="ms-MY" smtClean="0"/>
              <a:t>4/23/14</a:t>
            </a:fld>
            <a:endParaRPr lang="ms-MY"/>
          </a:p>
        </p:txBody>
      </p:sp>
      <p:sp>
        <p:nvSpPr>
          <p:cNvPr id="6" name="Footer Placeholder 5"/>
          <p:cNvSpPr>
            <a:spLocks noGrp="1"/>
          </p:cNvSpPr>
          <p:nvPr>
            <p:ph type="ftr" sz="quarter" idx="11"/>
          </p:nvPr>
        </p:nvSpPr>
        <p:spPr/>
        <p:txBody>
          <a:bodyPr/>
          <a:lstStyle/>
          <a:p>
            <a:endParaRPr lang="ms-MY"/>
          </a:p>
        </p:txBody>
      </p:sp>
      <p:sp>
        <p:nvSpPr>
          <p:cNvPr id="7" name="Slide Number Placeholder 6"/>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3120520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ms-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7" name="Date Placeholder 6"/>
          <p:cNvSpPr>
            <a:spLocks noGrp="1"/>
          </p:cNvSpPr>
          <p:nvPr>
            <p:ph type="dt" sz="half" idx="10"/>
          </p:nvPr>
        </p:nvSpPr>
        <p:spPr/>
        <p:txBody>
          <a:bodyPr/>
          <a:lstStyle/>
          <a:p>
            <a:fld id="{B826A385-C33A-4A6B-9E2B-D5327E2FA199}" type="datetimeFigureOut">
              <a:rPr lang="ms-MY" smtClean="0"/>
              <a:t>4/23/14</a:t>
            </a:fld>
            <a:endParaRPr lang="ms-MY"/>
          </a:p>
        </p:txBody>
      </p:sp>
      <p:sp>
        <p:nvSpPr>
          <p:cNvPr id="8" name="Footer Placeholder 7"/>
          <p:cNvSpPr>
            <a:spLocks noGrp="1"/>
          </p:cNvSpPr>
          <p:nvPr>
            <p:ph type="ftr" sz="quarter" idx="11"/>
          </p:nvPr>
        </p:nvSpPr>
        <p:spPr/>
        <p:txBody>
          <a:bodyPr/>
          <a:lstStyle/>
          <a:p>
            <a:endParaRPr lang="ms-MY"/>
          </a:p>
        </p:txBody>
      </p:sp>
      <p:sp>
        <p:nvSpPr>
          <p:cNvPr id="9" name="Slide Number Placeholder 8"/>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2088878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s-MY"/>
          </a:p>
        </p:txBody>
      </p:sp>
      <p:sp>
        <p:nvSpPr>
          <p:cNvPr id="3" name="Date Placeholder 2"/>
          <p:cNvSpPr>
            <a:spLocks noGrp="1"/>
          </p:cNvSpPr>
          <p:nvPr>
            <p:ph type="dt" sz="half" idx="10"/>
          </p:nvPr>
        </p:nvSpPr>
        <p:spPr/>
        <p:txBody>
          <a:bodyPr/>
          <a:lstStyle/>
          <a:p>
            <a:fld id="{B826A385-C33A-4A6B-9E2B-D5327E2FA199}" type="datetimeFigureOut">
              <a:rPr lang="ms-MY" smtClean="0"/>
              <a:t>4/23/14</a:t>
            </a:fld>
            <a:endParaRPr lang="ms-MY"/>
          </a:p>
        </p:txBody>
      </p:sp>
      <p:sp>
        <p:nvSpPr>
          <p:cNvPr id="4" name="Footer Placeholder 3"/>
          <p:cNvSpPr>
            <a:spLocks noGrp="1"/>
          </p:cNvSpPr>
          <p:nvPr>
            <p:ph type="ftr" sz="quarter" idx="11"/>
          </p:nvPr>
        </p:nvSpPr>
        <p:spPr/>
        <p:txBody>
          <a:bodyPr/>
          <a:lstStyle/>
          <a:p>
            <a:endParaRPr lang="ms-MY"/>
          </a:p>
        </p:txBody>
      </p:sp>
      <p:sp>
        <p:nvSpPr>
          <p:cNvPr id="5" name="Slide Number Placeholder 4"/>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148756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26A385-C33A-4A6B-9E2B-D5327E2FA199}" type="datetimeFigureOut">
              <a:rPr lang="ms-MY" smtClean="0"/>
              <a:t>4/23/14</a:t>
            </a:fld>
            <a:endParaRPr lang="ms-MY"/>
          </a:p>
        </p:txBody>
      </p:sp>
      <p:sp>
        <p:nvSpPr>
          <p:cNvPr id="3" name="Footer Placeholder 2"/>
          <p:cNvSpPr>
            <a:spLocks noGrp="1"/>
          </p:cNvSpPr>
          <p:nvPr>
            <p:ph type="ftr" sz="quarter" idx="11"/>
          </p:nvPr>
        </p:nvSpPr>
        <p:spPr/>
        <p:txBody>
          <a:bodyPr/>
          <a:lstStyle/>
          <a:p>
            <a:endParaRPr lang="ms-MY"/>
          </a:p>
        </p:txBody>
      </p:sp>
      <p:sp>
        <p:nvSpPr>
          <p:cNvPr id="4" name="Slide Number Placeholder 3"/>
          <p:cNvSpPr>
            <a:spLocks noGrp="1"/>
          </p:cNvSpPr>
          <p:nvPr>
            <p:ph type="sldNum" sz="quarter" idx="12"/>
          </p:nvPr>
        </p:nvSpPr>
        <p:spPr/>
        <p:txBody>
          <a:bodyPr/>
          <a:lstStyle/>
          <a:p>
            <a:fld id="{EF2F6816-692E-4F99-9638-B374901F9522}" type="slidenum">
              <a:rPr lang="ms-MY" smtClean="0"/>
              <a:t>‹#›</a:t>
            </a:fld>
            <a:endParaRPr lang="ms-MY"/>
          </a:p>
        </p:txBody>
      </p:sp>
      <p:sp>
        <p:nvSpPr>
          <p:cNvPr id="5" name="Media Placeholder 7"/>
          <p:cNvSpPr>
            <a:spLocks noGrp="1"/>
          </p:cNvSpPr>
          <p:nvPr>
            <p:ph type="media" sz="quarter" idx="13"/>
          </p:nvPr>
        </p:nvSpPr>
        <p:spPr>
          <a:xfrm>
            <a:off x="1692275" y="1484313"/>
            <a:ext cx="5759450" cy="3673475"/>
          </a:xfrm>
        </p:spPr>
        <p:txBody>
          <a:bodyPr/>
          <a:lstStyle/>
          <a:p>
            <a:endParaRPr lang="en-US"/>
          </a:p>
        </p:txBody>
      </p:sp>
    </p:spTree>
    <p:extLst>
      <p:ext uri="{BB962C8B-B14F-4D97-AF65-F5344CB8AC3E}">
        <p14:creationId xmlns:p14="http://schemas.microsoft.com/office/powerpoint/2010/main" val="494383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ms-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26A385-C33A-4A6B-9E2B-D5327E2FA199}" type="datetimeFigureOut">
              <a:rPr lang="ms-MY" smtClean="0"/>
              <a:t>4/23/14</a:t>
            </a:fld>
            <a:endParaRPr lang="ms-MY"/>
          </a:p>
        </p:txBody>
      </p:sp>
      <p:sp>
        <p:nvSpPr>
          <p:cNvPr id="6" name="Footer Placeholder 5"/>
          <p:cNvSpPr>
            <a:spLocks noGrp="1"/>
          </p:cNvSpPr>
          <p:nvPr>
            <p:ph type="ftr" sz="quarter" idx="11"/>
          </p:nvPr>
        </p:nvSpPr>
        <p:spPr/>
        <p:txBody>
          <a:bodyPr/>
          <a:lstStyle/>
          <a:p>
            <a:endParaRPr lang="ms-MY"/>
          </a:p>
        </p:txBody>
      </p:sp>
      <p:sp>
        <p:nvSpPr>
          <p:cNvPr id="7" name="Slide Number Placeholder 6"/>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3160425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ms-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ms-M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26A385-C33A-4A6B-9E2B-D5327E2FA199}" type="datetimeFigureOut">
              <a:rPr lang="ms-MY" smtClean="0"/>
              <a:t>4/23/14</a:t>
            </a:fld>
            <a:endParaRPr lang="ms-MY"/>
          </a:p>
        </p:txBody>
      </p:sp>
      <p:sp>
        <p:nvSpPr>
          <p:cNvPr id="6" name="Footer Placeholder 5"/>
          <p:cNvSpPr>
            <a:spLocks noGrp="1"/>
          </p:cNvSpPr>
          <p:nvPr>
            <p:ph type="ftr" sz="quarter" idx="11"/>
          </p:nvPr>
        </p:nvSpPr>
        <p:spPr/>
        <p:txBody>
          <a:bodyPr/>
          <a:lstStyle/>
          <a:p>
            <a:endParaRPr lang="ms-MY"/>
          </a:p>
        </p:txBody>
      </p:sp>
      <p:sp>
        <p:nvSpPr>
          <p:cNvPr id="7" name="Slide Number Placeholder 6"/>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100496936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ms-M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26A385-C33A-4A6B-9E2B-D5327E2FA199}" type="datetimeFigureOut">
              <a:rPr lang="ms-MY" smtClean="0"/>
              <a:t>4/23/14</a:t>
            </a:fld>
            <a:endParaRPr lang="ms-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ms-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2F6816-692E-4F99-9638-B374901F9522}" type="slidenum">
              <a:rPr lang="ms-MY" smtClean="0"/>
              <a:t>‹#›</a:t>
            </a:fld>
            <a:endParaRPr lang="ms-MY"/>
          </a:p>
        </p:txBody>
      </p:sp>
    </p:spTree>
    <p:extLst>
      <p:ext uri="{BB962C8B-B14F-4D97-AF65-F5344CB8AC3E}">
        <p14:creationId xmlns:p14="http://schemas.microsoft.com/office/powerpoint/2010/main" val="1409166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ms-M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11" Type="http://schemas.microsoft.com/office/2007/relationships/diagramDrawing" Target="../diagrams/drawing3.xml"/><Relationship Id="rId12" Type="http://schemas.openxmlformats.org/officeDocument/2006/relationships/diagramData" Target="../diagrams/data4.xml"/><Relationship Id="rId13" Type="http://schemas.openxmlformats.org/officeDocument/2006/relationships/diagramLayout" Target="../diagrams/layout4.xml"/><Relationship Id="rId14" Type="http://schemas.openxmlformats.org/officeDocument/2006/relationships/diagramQuickStyle" Target="../diagrams/quickStyle4.xml"/><Relationship Id="rId15" Type="http://schemas.openxmlformats.org/officeDocument/2006/relationships/diagramColors" Target="../diagrams/colors4.xml"/><Relationship Id="rId16" Type="http://schemas.microsoft.com/office/2007/relationships/diagramDrawing" Target="../diagrams/drawing4.xml"/><Relationship Id="rId1" Type="http://schemas.openxmlformats.org/officeDocument/2006/relationships/slideLayout" Target="../slideLayouts/slideLayout1.xml"/><Relationship Id="rId2" Type="http://schemas.openxmlformats.org/officeDocument/2006/relationships/diagramData" Target="../diagrams/data2.xml"/><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diagramData" Target="../diagrams/data3.xml"/><Relationship Id="rId8" Type="http://schemas.openxmlformats.org/officeDocument/2006/relationships/diagramLayout" Target="../diagrams/layout3.xml"/><Relationship Id="rId9" Type="http://schemas.openxmlformats.org/officeDocument/2006/relationships/diagramQuickStyle" Target="../diagrams/quickStyle3.xml"/><Relationship Id="rId10" Type="http://schemas.openxmlformats.org/officeDocument/2006/relationships/diagramColors" Target="../diagrams/colors3.xml"/></Relationships>
</file>

<file path=ppt/slides/_rels/slide11.xml.rels><?xml version="1.0" encoding="UTF-8" standalone="yes"?>
<Relationships xmlns="http://schemas.openxmlformats.org/package/2006/relationships"><Relationship Id="rId11" Type="http://schemas.microsoft.com/office/2007/relationships/diagramDrawing" Target="../diagrams/drawing6.xml"/><Relationship Id="rId12" Type="http://schemas.openxmlformats.org/officeDocument/2006/relationships/diagramData" Target="../diagrams/data7.xml"/><Relationship Id="rId13" Type="http://schemas.openxmlformats.org/officeDocument/2006/relationships/diagramLayout" Target="../diagrams/layout7.xml"/><Relationship Id="rId14" Type="http://schemas.openxmlformats.org/officeDocument/2006/relationships/diagramQuickStyle" Target="../diagrams/quickStyle7.xml"/><Relationship Id="rId15" Type="http://schemas.openxmlformats.org/officeDocument/2006/relationships/diagramColors" Target="../diagrams/colors7.xml"/><Relationship Id="rId16" Type="http://schemas.microsoft.com/office/2007/relationships/diagramDrawing" Target="../diagrams/drawing7.xml"/><Relationship Id="rId1" Type="http://schemas.openxmlformats.org/officeDocument/2006/relationships/slideLayout" Target="../slideLayouts/slideLayout1.xml"/><Relationship Id="rId2" Type="http://schemas.openxmlformats.org/officeDocument/2006/relationships/diagramData" Target="../diagrams/data5.xml"/><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7" Type="http://schemas.openxmlformats.org/officeDocument/2006/relationships/diagramData" Target="../diagrams/data6.xml"/><Relationship Id="rId8" Type="http://schemas.openxmlformats.org/officeDocument/2006/relationships/diagramLayout" Target="../diagrams/layout6.xml"/><Relationship Id="rId9" Type="http://schemas.openxmlformats.org/officeDocument/2006/relationships/diagramQuickStyle" Target="../diagrams/quickStyle6.xml"/><Relationship Id="rId10" Type="http://schemas.openxmlformats.org/officeDocument/2006/relationships/diagramColors" Target="../diagrams/colors6.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8.xml"/><Relationship Id="rId4" Type="http://schemas.openxmlformats.org/officeDocument/2006/relationships/diagramQuickStyle" Target="../diagrams/quickStyle8.xml"/><Relationship Id="rId5" Type="http://schemas.openxmlformats.org/officeDocument/2006/relationships/diagramColors" Target="../diagrams/colors8.xml"/><Relationship Id="rId6" Type="http://schemas.microsoft.com/office/2007/relationships/diagramDrawing" Target="../diagrams/drawing8.xml"/><Relationship Id="rId1" Type="http://schemas.openxmlformats.org/officeDocument/2006/relationships/slideLayout" Target="../slideLayouts/slideLayout1.xml"/><Relationship Id="rId2" Type="http://schemas.openxmlformats.org/officeDocument/2006/relationships/diagramData" Target="../diagrams/data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zameer maliq\Downloads\black-and-white-clouds-nature-skyscapes-fresh-hd-wallpap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0728"/>
            <a:ext cx="9144000" cy="5346594"/>
          </a:xfrm>
          <a:prstGeom prst="rect">
            <a:avLst/>
          </a:prstGeom>
          <a:solidFill>
            <a:srgbClr val="000000"/>
          </a:solidFill>
        </p:spPr>
      </p:pic>
      <p:sp>
        <p:nvSpPr>
          <p:cNvPr id="5" name="Rectangle 4"/>
          <p:cNvSpPr/>
          <p:nvPr/>
        </p:nvSpPr>
        <p:spPr>
          <a:xfrm>
            <a:off x="0" y="980728"/>
            <a:ext cx="9144000" cy="2736304"/>
          </a:xfrm>
          <a:prstGeom prst="rect">
            <a:avLst/>
          </a:pr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5" name="Rectangle 14"/>
          <p:cNvSpPr/>
          <p:nvPr/>
        </p:nvSpPr>
        <p:spPr>
          <a:xfrm>
            <a:off x="8282048" y="260648"/>
            <a:ext cx="552776" cy="55277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
        <p:nvSpPr>
          <p:cNvPr id="39" name="TextBox 38"/>
          <p:cNvSpPr txBox="1"/>
          <p:nvPr/>
        </p:nvSpPr>
        <p:spPr>
          <a:xfrm>
            <a:off x="2123729" y="304741"/>
            <a:ext cx="5256584"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 </a:t>
            </a:r>
            <a:r>
              <a:rPr lang="en-US" sz="1050" i="1" kern="3000" dirty="0" smtClean="0">
                <a:solidFill>
                  <a:schemeClr val="tx1">
                    <a:lumMod val="75000"/>
                    <a:lumOff val="25000"/>
                  </a:schemeClr>
                </a:solidFill>
                <a:latin typeface="Ostrich Sans Black" pitchFamily="2" charset="0"/>
              </a:rPr>
              <a:t>most of us just want a chance to be heard…from there we can accept the outcome</a:t>
            </a:r>
            <a:endParaRPr lang="en-US" sz="1050" i="1" kern="3000" dirty="0">
              <a:solidFill>
                <a:schemeClr val="tx1">
                  <a:lumMod val="75000"/>
                  <a:lumOff val="25000"/>
                </a:schemeClr>
              </a:solidFill>
              <a:latin typeface="Ostrich Sans Black" pitchFamily="2" charset="0"/>
            </a:endParaRPr>
          </a:p>
        </p:txBody>
      </p:sp>
      <p:sp>
        <p:nvSpPr>
          <p:cNvPr id="40" name="Rectangle 39"/>
          <p:cNvSpPr/>
          <p:nvPr/>
        </p:nvSpPr>
        <p:spPr>
          <a:xfrm>
            <a:off x="107504" y="1700973"/>
            <a:ext cx="8928992" cy="1569660"/>
          </a:xfrm>
          <a:prstGeom prst="rect">
            <a:avLst/>
          </a:prstGeom>
        </p:spPr>
        <p:txBody>
          <a:bodyPr wrap="square">
            <a:spAutoFit/>
          </a:bodyPr>
          <a:lstStyle/>
          <a:p>
            <a:r>
              <a:rPr lang="ms-MY" sz="3200" b="1" dirty="0" smtClean="0">
                <a:solidFill>
                  <a:schemeClr val="bg1"/>
                </a:solidFill>
                <a:latin typeface="Calibri"/>
                <a:ea typeface="Adobe Kaiti Std R" pitchFamily="18" charset="-128"/>
                <a:cs typeface="Calibri"/>
              </a:rPr>
              <a:t>Initiating a Conversation:</a:t>
            </a:r>
          </a:p>
          <a:p>
            <a:r>
              <a:rPr lang="ms-MY" sz="3200" b="1" dirty="0" smtClean="0">
                <a:solidFill>
                  <a:schemeClr val="bg1"/>
                </a:solidFill>
                <a:latin typeface="Calibri"/>
                <a:ea typeface="Adobe Kaiti Std R" pitchFamily="18" charset="-128"/>
                <a:cs typeface="Calibri"/>
              </a:rPr>
              <a:t>Don’t Hire Me (yet) Just Listen to Me (for Now)</a:t>
            </a:r>
            <a:endParaRPr lang="ms-MY" sz="3200" b="1" dirty="0" smtClean="0">
              <a:solidFill>
                <a:schemeClr val="bg1"/>
              </a:solidFill>
              <a:latin typeface="Calibri"/>
              <a:ea typeface="Adobe Kaiti Std R" pitchFamily="18" charset="-128"/>
              <a:cs typeface="Calibri"/>
            </a:endParaRPr>
          </a:p>
          <a:p>
            <a:endParaRPr lang="ms-MY" sz="3200" dirty="0">
              <a:solidFill>
                <a:schemeClr val="bg1"/>
              </a:solidFill>
              <a:latin typeface="Ostrich Sans Black" pitchFamily="2" charset="0"/>
              <a:ea typeface="Adobe Kaiti Std R" pitchFamily="18" charset="-128"/>
            </a:endParaRPr>
          </a:p>
        </p:txBody>
      </p:sp>
    </p:spTree>
    <p:extLst>
      <p:ext uri="{BB962C8B-B14F-4D97-AF65-F5344CB8AC3E}">
        <p14:creationId xmlns:p14="http://schemas.microsoft.com/office/powerpoint/2010/main" val="62521481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Logo Placeholder">
            <a:hlinkClick r:id="" action="ppaction://hlinkshowjump?jump=firstslide"/>
          </p:cNvPr>
          <p:cNvGraphicFramePr/>
          <p:nvPr>
            <p:extLst>
              <p:ext uri="{D42A27DB-BD31-4B8C-83A1-F6EECF244321}">
                <p14:modId xmlns:p14="http://schemas.microsoft.com/office/powerpoint/2010/main" val="3730684630"/>
              </p:ext>
            </p:extLst>
          </p:nvPr>
        </p:nvGraphicFramePr>
        <p:xfrm>
          <a:off x="5277201" y="5085184"/>
          <a:ext cx="1073486" cy="10554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8" name="Logo Placeholder">
            <a:hlinkClick r:id="" action="ppaction://hlinkshowjump?jump=firstslide"/>
          </p:cNvPr>
          <p:cNvGraphicFramePr/>
          <p:nvPr>
            <p:extLst>
              <p:ext uri="{D42A27DB-BD31-4B8C-83A1-F6EECF244321}">
                <p14:modId xmlns:p14="http://schemas.microsoft.com/office/powerpoint/2010/main" val="28840392"/>
              </p:ext>
            </p:extLst>
          </p:nvPr>
        </p:nvGraphicFramePr>
        <p:xfrm>
          <a:off x="6511308" y="5085184"/>
          <a:ext cx="1073486" cy="10554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6" name="Logo Placeholder">
            <a:hlinkClick r:id="" action="ppaction://hlinkshowjump?jump=firstslide"/>
          </p:cNvPr>
          <p:cNvGraphicFramePr/>
          <p:nvPr>
            <p:extLst>
              <p:ext uri="{D42A27DB-BD31-4B8C-83A1-F6EECF244321}">
                <p14:modId xmlns:p14="http://schemas.microsoft.com/office/powerpoint/2010/main" val="1319692193"/>
              </p:ext>
            </p:extLst>
          </p:nvPr>
        </p:nvGraphicFramePr>
        <p:xfrm>
          <a:off x="1096763" y="1412775"/>
          <a:ext cx="3393977" cy="4674121"/>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3" name="TextBox 22"/>
          <p:cNvSpPr txBox="1"/>
          <p:nvPr/>
        </p:nvSpPr>
        <p:spPr>
          <a:xfrm>
            <a:off x="1115616" y="304741"/>
            <a:ext cx="6768751"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a:t>
            </a:r>
            <a:r>
              <a:rPr lang="en-US" sz="1050" i="1" kern="3000" dirty="0" smtClean="0">
                <a:solidFill>
                  <a:schemeClr val="tx1">
                    <a:lumMod val="75000"/>
                    <a:lumOff val="25000"/>
                  </a:schemeClr>
                </a:solidFill>
                <a:latin typeface="Ostrich Sans Black" pitchFamily="2" charset="0"/>
              </a:rPr>
              <a:t>/resumes are limited because they don’t tell a story for you or me.  </a:t>
            </a:r>
            <a:r>
              <a:rPr lang="en-US" sz="1050" i="1" kern="3000" dirty="0" smtClean="0">
                <a:solidFill>
                  <a:schemeClr val="tx1">
                    <a:lumMod val="75000"/>
                    <a:lumOff val="25000"/>
                  </a:schemeClr>
                </a:solidFill>
                <a:latin typeface="Ostrich Sans Black" pitchFamily="2" charset="0"/>
              </a:rPr>
              <a:t>they force you and me into norms</a:t>
            </a:r>
            <a:endParaRPr lang="en-US" sz="1050" i="1" kern="3000" dirty="0">
              <a:solidFill>
                <a:schemeClr val="tx1">
                  <a:lumMod val="75000"/>
                  <a:lumOff val="25000"/>
                </a:schemeClr>
              </a:solidFill>
              <a:latin typeface="Ostrich Sans Black" pitchFamily="2" charset="0"/>
            </a:endParaRPr>
          </a:p>
        </p:txBody>
      </p:sp>
      <p:sp>
        <p:nvSpPr>
          <p:cNvPr id="80" name="Content Placeholder 10"/>
          <p:cNvSpPr txBox="1">
            <a:spLocks/>
          </p:cNvSpPr>
          <p:nvPr/>
        </p:nvSpPr>
        <p:spPr>
          <a:xfrm>
            <a:off x="5216918" y="1800188"/>
            <a:ext cx="2768546" cy="122842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75000"/>
                    <a:lumOff val="25000"/>
                  </a:schemeClr>
                </a:solidFill>
                <a:latin typeface="Candara" pitchFamily="34" charset="0"/>
              </a:rPr>
              <a:t>Lorem</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ipsum</a:t>
            </a:r>
            <a:r>
              <a:rPr lang="en-US" sz="1100" b="1" kern="3000" spc="30" dirty="0">
                <a:solidFill>
                  <a:schemeClr val="tx1">
                    <a:lumMod val="75000"/>
                    <a:lumOff val="25000"/>
                  </a:schemeClr>
                </a:solidFill>
                <a:latin typeface="Candara" pitchFamily="34" charset="0"/>
              </a:rPr>
              <a:t> dolor sit </a:t>
            </a:r>
            <a:r>
              <a:rPr lang="en-US" sz="1100" b="1" kern="3000" spc="30" dirty="0" err="1">
                <a:solidFill>
                  <a:schemeClr val="tx1">
                    <a:lumMod val="75000"/>
                    <a:lumOff val="25000"/>
                  </a:schemeClr>
                </a:solidFill>
                <a:latin typeface="Candara" pitchFamily="34" charset="0"/>
              </a:rPr>
              <a:t>amet</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consectetur</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adipiscing</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elit</a:t>
            </a:r>
            <a:r>
              <a:rPr lang="en-US" sz="1100" b="1"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Nulla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feugiatbibendum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porttitor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Aenean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consectetur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dignissim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sapien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imperdiet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urna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tristique</a:t>
            </a:r>
            <a:r>
              <a:rPr lang="en-US" sz="1100" kern="3000" spc="30" dirty="0">
                <a:solidFill>
                  <a:schemeClr val="tx1">
                    <a:lumMod val="75000"/>
                    <a:lumOff val="25000"/>
                  </a:schemeClr>
                </a:solidFill>
                <a:latin typeface="Candara" pitchFamily="34" charset="0"/>
              </a:rPr>
              <a:t> vel.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ante </a:t>
            </a:r>
            <a:r>
              <a:rPr lang="en-US" sz="1100" kern="3000" spc="30" dirty="0" err="1">
                <a:solidFill>
                  <a:schemeClr val="tx1">
                    <a:lumMod val="75000"/>
                    <a:lumOff val="25000"/>
                  </a:schemeClr>
                </a:solidFill>
                <a:latin typeface="Candara" pitchFamily="34" charset="0"/>
              </a:rPr>
              <a:t>ipsum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primis</a:t>
            </a:r>
            <a:r>
              <a:rPr lang="en-US" sz="1100" kern="3000" spc="30" dirty="0">
                <a:solidFill>
                  <a:schemeClr val="tx1">
                    <a:lumMod val="75000"/>
                    <a:lumOff val="25000"/>
                  </a:schemeClr>
                </a:solidFill>
                <a:latin typeface="Candara" pitchFamily="34" charset="0"/>
              </a:rPr>
              <a:t> in </a:t>
            </a:r>
            <a:r>
              <a:rPr lang="en-US" sz="1100" kern="3000" spc="30" dirty="0" err="1">
                <a:solidFill>
                  <a:schemeClr val="tx1">
                    <a:lumMod val="75000"/>
                    <a:lumOff val="25000"/>
                  </a:schemeClr>
                </a:solidFill>
                <a:latin typeface="Candara" pitchFamily="34" charset="0"/>
              </a:rPr>
              <a:t>faucibus</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orci</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et </a:t>
            </a:r>
            <a:r>
              <a:rPr lang="en-US" sz="1100" kern="3000" spc="30" dirty="0" err="1">
                <a:solidFill>
                  <a:schemeClr val="tx1">
                    <a:lumMod val="75000"/>
                    <a:lumOff val="25000"/>
                  </a:schemeClr>
                </a:solidFill>
                <a:latin typeface="Candara" pitchFamily="34" charset="0"/>
              </a:rPr>
              <a:t>ultricesposuere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cubilia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Curae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Etiam</a:t>
            </a:r>
            <a:r>
              <a:rPr lang="en-US" sz="1100" kern="3000" spc="30" dirty="0">
                <a:solidFill>
                  <a:schemeClr val="tx1">
                    <a:lumMod val="75000"/>
                    <a:lumOff val="25000"/>
                  </a:schemeClr>
                </a:solidFill>
                <a:latin typeface="Candara" pitchFamily="34" charset="0"/>
              </a:rPr>
              <a:t> mi </a:t>
            </a:r>
            <a:r>
              <a:rPr lang="en-US" sz="1100" kern="3000" spc="30" dirty="0" err="1">
                <a:solidFill>
                  <a:schemeClr val="tx1">
                    <a:lumMod val="75000"/>
                    <a:lumOff val="25000"/>
                  </a:schemeClr>
                </a:solidFill>
                <a:latin typeface="Candara" pitchFamily="34" charset="0"/>
              </a:rPr>
              <a:t>lorem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vitae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a:t>
            </a:r>
            <a:r>
              <a:rPr lang="en-US" sz="1100" kern="3000" spc="30" dirty="0">
                <a:solidFill>
                  <a:schemeClr val="tx1">
                    <a:lumMod val="75000"/>
                    <a:lumOff val="25000"/>
                  </a:schemeClr>
                </a:solidFill>
                <a:latin typeface="Candara" pitchFamily="34" charset="0"/>
              </a:rPr>
              <a:t>. </a:t>
            </a:r>
          </a:p>
        </p:txBody>
      </p:sp>
      <p:sp>
        <p:nvSpPr>
          <p:cNvPr id="81" name="TextBox 80"/>
          <p:cNvSpPr txBox="1"/>
          <p:nvPr/>
        </p:nvSpPr>
        <p:spPr>
          <a:xfrm>
            <a:off x="5296667" y="1412776"/>
            <a:ext cx="1639873" cy="338554"/>
          </a:xfrm>
          <a:prstGeom prst="rect">
            <a:avLst/>
          </a:prstGeom>
          <a:solidFill>
            <a:schemeClr val="tx1">
              <a:lumMod val="85000"/>
              <a:lumOff val="15000"/>
            </a:schemeClr>
          </a:solidFill>
          <a:ln>
            <a:noFill/>
          </a:ln>
          <a:effectLst/>
        </p:spPr>
        <p:txBody>
          <a:bodyPr wrap="none" rtlCol="0">
            <a:spAutoFit/>
          </a:bodyPr>
          <a:lstStyle/>
          <a:p>
            <a:r>
              <a:rPr lang="en-US" sz="1600" kern="3000" spc="30" dirty="0" smtClean="0">
                <a:solidFill>
                  <a:schemeClr val="bg1"/>
                </a:solidFill>
                <a:latin typeface="Ostrich Sans Black" pitchFamily="2" charset="0"/>
              </a:rPr>
              <a:t>ABOUT THE PROJECT</a:t>
            </a:r>
            <a:endParaRPr lang="en-US" sz="1600" kern="3000" spc="30" dirty="0">
              <a:solidFill>
                <a:schemeClr val="bg1"/>
              </a:solidFill>
              <a:latin typeface="Ostrich Sans Black" pitchFamily="2" charset="0"/>
            </a:endParaRPr>
          </a:p>
        </p:txBody>
      </p:sp>
      <p:sp>
        <p:nvSpPr>
          <p:cNvPr id="84" name="TextBox 83"/>
          <p:cNvSpPr txBox="1"/>
          <p:nvPr/>
        </p:nvSpPr>
        <p:spPr>
          <a:xfrm>
            <a:off x="5958067" y="3500236"/>
            <a:ext cx="1825180" cy="261610"/>
          </a:xfrm>
          <a:prstGeom prst="rect">
            <a:avLst/>
          </a:prstGeom>
          <a:noFill/>
          <a:effectLst/>
        </p:spPr>
        <p:txBody>
          <a:bodyPr wrap="none" rtlCol="0">
            <a:spAutoFit/>
          </a:bodyPr>
          <a:lstStyle/>
          <a:p>
            <a:r>
              <a:rPr lang="en-US" sz="1100" kern="3000" spc="30" dirty="0" smtClean="0">
                <a:solidFill>
                  <a:schemeClr val="tx1">
                    <a:lumMod val="75000"/>
                    <a:lumOff val="25000"/>
                  </a:schemeClr>
                </a:solidFill>
                <a:latin typeface="Candara" pitchFamily="34" charset="0"/>
              </a:rPr>
              <a:t>Apple </a:t>
            </a:r>
            <a:r>
              <a:rPr lang="en-US" sz="1100" kern="3000" spc="30" dirty="0" err="1">
                <a:solidFill>
                  <a:schemeClr val="tx1">
                    <a:lumMod val="75000"/>
                    <a:lumOff val="25000"/>
                  </a:schemeClr>
                </a:solidFill>
                <a:latin typeface="Candara" pitchFamily="34" charset="0"/>
              </a:rPr>
              <a:t>Inc</a:t>
            </a:r>
            <a:r>
              <a:rPr lang="en-US" sz="1100" kern="3000" spc="30" dirty="0">
                <a:solidFill>
                  <a:schemeClr val="tx1">
                    <a:lumMod val="75000"/>
                    <a:lumOff val="25000"/>
                  </a:schemeClr>
                </a:solidFill>
                <a:latin typeface="Candara" pitchFamily="34" charset="0"/>
              </a:rPr>
              <a:t> &amp; Microsoft Inc</a:t>
            </a:r>
            <a:r>
              <a:rPr lang="en-US" sz="1100" kern="3000" spc="30" dirty="0" smtClean="0">
                <a:solidFill>
                  <a:schemeClr val="tx1">
                    <a:lumMod val="75000"/>
                    <a:lumOff val="25000"/>
                  </a:schemeClr>
                </a:solidFill>
                <a:latin typeface="Candara" pitchFamily="34" charset="0"/>
              </a:rPr>
              <a:t>.</a:t>
            </a:r>
            <a:endParaRPr lang="en-US" sz="1100" kern="3000" spc="30" dirty="0">
              <a:solidFill>
                <a:schemeClr val="tx1">
                  <a:lumMod val="75000"/>
                  <a:lumOff val="25000"/>
                </a:schemeClr>
              </a:solidFill>
              <a:latin typeface="Candara" pitchFamily="34" charset="0"/>
            </a:endParaRPr>
          </a:p>
        </p:txBody>
      </p:sp>
      <p:sp>
        <p:nvSpPr>
          <p:cNvPr id="85" name="TextBox 84"/>
          <p:cNvSpPr txBox="1"/>
          <p:nvPr/>
        </p:nvSpPr>
        <p:spPr>
          <a:xfrm>
            <a:off x="5958067" y="4024673"/>
            <a:ext cx="1396857" cy="261610"/>
          </a:xfrm>
          <a:prstGeom prst="rect">
            <a:avLst/>
          </a:prstGeom>
          <a:noFill/>
          <a:effectLst/>
        </p:spPr>
        <p:txBody>
          <a:bodyPr wrap="none" rtlCol="0">
            <a:spAutoFit/>
          </a:bodyPr>
          <a:lstStyle/>
          <a:p>
            <a:r>
              <a:rPr lang="en-US" sz="1100" kern="3000" spc="30" dirty="0" smtClean="0">
                <a:solidFill>
                  <a:schemeClr val="tx1">
                    <a:lumMod val="75000"/>
                    <a:lumOff val="25000"/>
                  </a:schemeClr>
                </a:solidFill>
                <a:latin typeface="Candara" pitchFamily="34" charset="0"/>
              </a:rPr>
              <a:t>September </a:t>
            </a:r>
            <a:r>
              <a:rPr lang="en-US" sz="1100" kern="3000" spc="30" dirty="0">
                <a:solidFill>
                  <a:schemeClr val="tx1">
                    <a:lumMod val="75000"/>
                    <a:lumOff val="25000"/>
                  </a:schemeClr>
                </a:solidFill>
                <a:latin typeface="Candara" pitchFamily="34" charset="0"/>
              </a:rPr>
              <a:t>21, </a:t>
            </a:r>
            <a:r>
              <a:rPr lang="en-US" sz="1100" kern="3000" spc="30" dirty="0" smtClean="0">
                <a:solidFill>
                  <a:schemeClr val="tx1">
                    <a:lumMod val="75000"/>
                    <a:lumOff val="25000"/>
                  </a:schemeClr>
                </a:solidFill>
                <a:latin typeface="Candara" pitchFamily="34" charset="0"/>
              </a:rPr>
              <a:t>2010</a:t>
            </a:r>
            <a:endParaRPr lang="en-US" sz="1100" kern="3000" spc="30" dirty="0">
              <a:solidFill>
                <a:schemeClr val="tx1">
                  <a:lumMod val="75000"/>
                  <a:lumOff val="25000"/>
                </a:schemeClr>
              </a:solidFill>
              <a:latin typeface="Candara" pitchFamily="34" charset="0"/>
            </a:endParaRPr>
          </a:p>
        </p:txBody>
      </p:sp>
      <p:sp>
        <p:nvSpPr>
          <p:cNvPr id="86" name="TextBox 85"/>
          <p:cNvSpPr txBox="1"/>
          <p:nvPr/>
        </p:nvSpPr>
        <p:spPr>
          <a:xfrm>
            <a:off x="5958067" y="4537131"/>
            <a:ext cx="1626727" cy="244805"/>
          </a:xfrm>
          <a:prstGeom prst="rect">
            <a:avLst/>
          </a:prstGeom>
          <a:noFill/>
          <a:effectLst/>
        </p:spPr>
        <p:txBody>
          <a:bodyPr wrap="none" rtlCol="0">
            <a:spAutoFit/>
          </a:bodyPr>
          <a:lstStyle/>
          <a:p>
            <a:r>
              <a:rPr lang="en-US" sz="1100" kern="3000" spc="30" dirty="0" smtClean="0">
                <a:solidFill>
                  <a:schemeClr val="tx1">
                    <a:lumMod val="75000"/>
                    <a:lumOff val="25000"/>
                  </a:schemeClr>
                </a:solidFill>
                <a:latin typeface="Candara" pitchFamily="34" charset="0"/>
              </a:rPr>
              <a:t>www.pieceofcake.com</a:t>
            </a:r>
            <a:endParaRPr lang="en-US" sz="1100" kern="3000" spc="30" dirty="0">
              <a:solidFill>
                <a:schemeClr val="tx1">
                  <a:lumMod val="75000"/>
                  <a:lumOff val="25000"/>
                </a:schemeClr>
              </a:solidFill>
              <a:latin typeface="Candara" pitchFamily="34" charset="0"/>
            </a:endParaRPr>
          </a:p>
          <a:p>
            <a:endParaRPr lang="en-US" sz="1400" kern="3000" spc="30" dirty="0">
              <a:solidFill>
                <a:schemeClr val="accent5">
                  <a:lumMod val="75000"/>
                </a:schemeClr>
              </a:solidFill>
              <a:latin typeface="Rockwell" pitchFamily="18" charset="0"/>
            </a:endParaRPr>
          </a:p>
        </p:txBody>
      </p:sp>
      <p:sp>
        <p:nvSpPr>
          <p:cNvPr id="91" name="TextBox 90"/>
          <p:cNvSpPr txBox="1"/>
          <p:nvPr/>
        </p:nvSpPr>
        <p:spPr>
          <a:xfrm>
            <a:off x="5296667" y="3461764"/>
            <a:ext cx="661400" cy="338554"/>
          </a:xfrm>
          <a:prstGeom prst="rect">
            <a:avLst/>
          </a:prstGeom>
          <a:solidFill>
            <a:schemeClr val="tx1">
              <a:lumMod val="85000"/>
              <a:lumOff val="15000"/>
            </a:schemeClr>
          </a:solidFill>
          <a:ln>
            <a:noFill/>
          </a:ln>
          <a:effectLst/>
        </p:spPr>
        <p:txBody>
          <a:bodyPr wrap="none" rtlCol="0">
            <a:spAutoFit/>
          </a:bodyPr>
          <a:lstStyle/>
          <a:p>
            <a:r>
              <a:rPr lang="en-US" sz="1600" kern="3000" spc="30" dirty="0" smtClean="0">
                <a:solidFill>
                  <a:schemeClr val="bg1"/>
                </a:solidFill>
                <a:latin typeface="Ostrich Sans Black" pitchFamily="2" charset="0"/>
              </a:rPr>
              <a:t>CLIENT</a:t>
            </a:r>
            <a:endParaRPr lang="en-US" sz="1600" kern="3000" spc="30" dirty="0">
              <a:solidFill>
                <a:schemeClr val="bg1"/>
              </a:solidFill>
              <a:latin typeface="Ostrich Sans Black" pitchFamily="2" charset="0"/>
            </a:endParaRPr>
          </a:p>
        </p:txBody>
      </p:sp>
      <p:sp>
        <p:nvSpPr>
          <p:cNvPr id="92" name="TextBox 91"/>
          <p:cNvSpPr txBox="1"/>
          <p:nvPr/>
        </p:nvSpPr>
        <p:spPr>
          <a:xfrm>
            <a:off x="5296667" y="3986201"/>
            <a:ext cx="661400" cy="338554"/>
          </a:xfrm>
          <a:prstGeom prst="rect">
            <a:avLst/>
          </a:prstGeom>
          <a:solidFill>
            <a:schemeClr val="tx1">
              <a:lumMod val="85000"/>
              <a:lumOff val="15000"/>
            </a:schemeClr>
          </a:solidFill>
          <a:ln>
            <a:noFill/>
          </a:ln>
          <a:effectLst/>
        </p:spPr>
        <p:txBody>
          <a:bodyPr wrap="square" rtlCol="0">
            <a:spAutoFit/>
          </a:bodyPr>
          <a:lstStyle/>
          <a:p>
            <a:r>
              <a:rPr lang="en-US" sz="1600" kern="3000" spc="30" dirty="0" smtClean="0">
                <a:solidFill>
                  <a:schemeClr val="bg1"/>
                </a:solidFill>
                <a:latin typeface="Ostrich Sans Black" pitchFamily="2" charset="0"/>
              </a:rPr>
              <a:t>DATE</a:t>
            </a:r>
            <a:endParaRPr lang="en-US" sz="1600" kern="3000" spc="30" dirty="0">
              <a:solidFill>
                <a:schemeClr val="bg1"/>
              </a:solidFill>
              <a:latin typeface="Ostrich Sans Black" pitchFamily="2" charset="0"/>
            </a:endParaRPr>
          </a:p>
        </p:txBody>
      </p:sp>
      <p:sp>
        <p:nvSpPr>
          <p:cNvPr id="93" name="TextBox 92"/>
          <p:cNvSpPr txBox="1"/>
          <p:nvPr/>
        </p:nvSpPr>
        <p:spPr>
          <a:xfrm>
            <a:off x="5296667" y="4490257"/>
            <a:ext cx="661400" cy="338554"/>
          </a:xfrm>
          <a:prstGeom prst="rect">
            <a:avLst/>
          </a:prstGeom>
          <a:solidFill>
            <a:schemeClr val="tx1">
              <a:lumMod val="85000"/>
              <a:lumOff val="15000"/>
            </a:schemeClr>
          </a:solidFill>
          <a:ln>
            <a:noFill/>
          </a:ln>
          <a:effectLst/>
        </p:spPr>
        <p:txBody>
          <a:bodyPr wrap="square" rtlCol="0">
            <a:spAutoFit/>
          </a:bodyPr>
          <a:lstStyle/>
          <a:p>
            <a:r>
              <a:rPr lang="en-US" sz="1600" kern="3000" spc="30" dirty="0" smtClean="0">
                <a:solidFill>
                  <a:schemeClr val="bg1"/>
                </a:solidFill>
                <a:latin typeface="Ostrich Sans Black" pitchFamily="2" charset="0"/>
              </a:rPr>
              <a:t>WEB</a:t>
            </a:r>
            <a:endParaRPr lang="en-US" sz="1600" kern="3000" spc="30" dirty="0">
              <a:solidFill>
                <a:schemeClr val="bg1"/>
              </a:solidFill>
              <a:latin typeface="Ostrich Sans Black" pitchFamily="2" charset="0"/>
            </a:endParaRPr>
          </a:p>
        </p:txBody>
      </p:sp>
      <p:sp>
        <p:nvSpPr>
          <p:cNvPr id="5" name="Rectangle 4"/>
          <p:cNvSpPr/>
          <p:nvPr/>
        </p:nvSpPr>
        <p:spPr>
          <a:xfrm>
            <a:off x="5148064" y="1412776"/>
            <a:ext cx="148603" cy="33855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9" name="TextBox 28"/>
          <p:cNvSpPr txBox="1"/>
          <p:nvPr/>
        </p:nvSpPr>
        <p:spPr>
          <a:xfrm>
            <a:off x="1258387" y="4564285"/>
            <a:ext cx="1331198" cy="1384995"/>
          </a:xfrm>
          <a:prstGeom prst="rect">
            <a:avLst/>
          </a:prstGeom>
          <a:noFill/>
          <a:ln>
            <a:noFill/>
          </a:ln>
          <a:effectLst/>
        </p:spPr>
        <p:txBody>
          <a:bodyPr wrap="none" rtlCol="0">
            <a:spAutoFit/>
          </a:bodyPr>
          <a:lstStyle/>
          <a:p>
            <a:r>
              <a:rPr lang="en-US" sz="2800" kern="3000" spc="30" dirty="0" smtClean="0">
                <a:solidFill>
                  <a:schemeClr val="bg1"/>
                </a:solidFill>
                <a:latin typeface="Ostrich Sans Black" pitchFamily="2" charset="0"/>
              </a:rPr>
              <a:t>Our</a:t>
            </a:r>
          </a:p>
          <a:p>
            <a:r>
              <a:rPr lang="en-US" sz="2800" kern="3000" spc="30" dirty="0" smtClean="0">
                <a:solidFill>
                  <a:schemeClr val="bg1"/>
                </a:solidFill>
                <a:latin typeface="Ostrich Sans Black" pitchFamily="2" charset="0"/>
              </a:rPr>
              <a:t>Selected</a:t>
            </a:r>
          </a:p>
          <a:p>
            <a:r>
              <a:rPr lang="en-US" sz="2800" kern="3000" spc="30" dirty="0" smtClean="0">
                <a:solidFill>
                  <a:schemeClr val="bg1"/>
                </a:solidFill>
                <a:latin typeface="Ostrich Sans Black" pitchFamily="2" charset="0"/>
              </a:rPr>
              <a:t>work</a:t>
            </a:r>
          </a:p>
        </p:txBody>
      </p:sp>
      <p:sp>
        <p:nvSpPr>
          <p:cNvPr id="27" name="Rectangle 2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28" name="Rectangle 2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3" name="Rectangle 32"/>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4" name="Rectangle 33"/>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5" name="Rectangle 34"/>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69795822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64000">
                                          <p:cBhvr additive="base">
                                            <p:cTn id="7" dur="1000" fill="hold"/>
                                            <p:tgtEl>
                                              <p:spTgt spid="33"/>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64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wipe(left)">
                                          <p:cBhvr>
                                            <p:cTn id="33" dur="500"/>
                                            <p:tgtEl>
                                              <p:spTgt spid="81"/>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wipe(up)">
                                          <p:cBhvr>
                                            <p:cTn id="37" dur="500"/>
                                            <p:tgtEl>
                                              <p:spTgt spid="80"/>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wipe(left)">
                                          <p:cBhvr>
                                            <p:cTn id="41" dur="500"/>
                                            <p:tgtEl>
                                              <p:spTgt spid="91"/>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ipe(left)">
                                          <p:cBhvr>
                                            <p:cTn id="45" dur="500"/>
                                            <p:tgtEl>
                                              <p:spTgt spid="84"/>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92"/>
                                            </p:tgtEl>
                                            <p:attrNameLst>
                                              <p:attrName>style.visibility</p:attrName>
                                            </p:attrNameLst>
                                          </p:cBhvr>
                                          <p:to>
                                            <p:strVal val="visible"/>
                                          </p:to>
                                        </p:set>
                                        <p:animEffect transition="in" filter="wipe(left)">
                                          <p:cBhvr>
                                            <p:cTn id="49" dur="500"/>
                                            <p:tgtEl>
                                              <p:spTgt spid="92"/>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wipe(left)">
                                          <p:cBhvr>
                                            <p:cTn id="53" dur="500"/>
                                            <p:tgtEl>
                                              <p:spTgt spid="8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wipe(left)">
                                          <p:cBhvr>
                                            <p:cTn id="57" dur="500"/>
                                            <p:tgtEl>
                                              <p:spTgt spid="93"/>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wipe(left)">
                                          <p:cBhvr>
                                            <p:cTn id="61" dur="500"/>
                                            <p:tgtEl>
                                              <p:spTgt spid="86"/>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8000"/>
                                </p:stCondLst>
                                <p:childTnLst>
                                  <p:par>
                                    <p:cTn id="67" presetID="10" presetClass="entr" presetSubtype="0"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Graphic spid="38" grpId="0">
            <p:bldAsOne/>
          </p:bldGraphic>
          <p:bldGraphic spid="36" grpId="0">
            <p:bldAsOne/>
          </p:bldGraphic>
          <p:bldP spid="80" grpId="0"/>
          <p:bldP spid="81" grpId="0" animBg="1"/>
          <p:bldP spid="84" grpId="0"/>
          <p:bldP spid="85" grpId="0"/>
          <p:bldP spid="86" grpId="0"/>
          <p:bldP spid="91" grpId="0" animBg="1"/>
          <p:bldP spid="92" grpId="0" animBg="1"/>
          <p:bldP spid="93" grpId="0" animBg="1"/>
          <p:bldP spid="5" grpId="0" animBg="1"/>
          <p:bldP spid="29" grpId="0"/>
          <p:bldP spid="33" grpId="0" animBg="1"/>
          <p:bldP spid="34" grpId="0"/>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wipe(left)">
                                          <p:cBhvr>
                                            <p:cTn id="33" dur="500"/>
                                            <p:tgtEl>
                                              <p:spTgt spid="81"/>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wipe(up)">
                                          <p:cBhvr>
                                            <p:cTn id="37" dur="500"/>
                                            <p:tgtEl>
                                              <p:spTgt spid="80"/>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wipe(left)">
                                          <p:cBhvr>
                                            <p:cTn id="41" dur="500"/>
                                            <p:tgtEl>
                                              <p:spTgt spid="91"/>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ipe(left)">
                                          <p:cBhvr>
                                            <p:cTn id="45" dur="500"/>
                                            <p:tgtEl>
                                              <p:spTgt spid="84"/>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92"/>
                                            </p:tgtEl>
                                            <p:attrNameLst>
                                              <p:attrName>style.visibility</p:attrName>
                                            </p:attrNameLst>
                                          </p:cBhvr>
                                          <p:to>
                                            <p:strVal val="visible"/>
                                          </p:to>
                                        </p:set>
                                        <p:animEffect transition="in" filter="wipe(left)">
                                          <p:cBhvr>
                                            <p:cTn id="49" dur="500"/>
                                            <p:tgtEl>
                                              <p:spTgt spid="92"/>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wipe(left)">
                                          <p:cBhvr>
                                            <p:cTn id="53" dur="500"/>
                                            <p:tgtEl>
                                              <p:spTgt spid="8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wipe(left)">
                                          <p:cBhvr>
                                            <p:cTn id="57" dur="500"/>
                                            <p:tgtEl>
                                              <p:spTgt spid="93"/>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wipe(left)">
                                          <p:cBhvr>
                                            <p:cTn id="61" dur="500"/>
                                            <p:tgtEl>
                                              <p:spTgt spid="86"/>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8000"/>
                                </p:stCondLst>
                                <p:childTnLst>
                                  <p:par>
                                    <p:cTn id="67" presetID="10" presetClass="entr" presetSubtype="0"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Graphic spid="38" grpId="0">
            <p:bldAsOne/>
          </p:bldGraphic>
          <p:bldGraphic spid="36" grpId="0">
            <p:bldAsOne/>
          </p:bldGraphic>
          <p:bldP spid="80" grpId="0"/>
          <p:bldP spid="81" grpId="0" animBg="1"/>
          <p:bldP spid="84" grpId="0"/>
          <p:bldP spid="85" grpId="0"/>
          <p:bldP spid="86" grpId="0"/>
          <p:bldP spid="91" grpId="0" animBg="1"/>
          <p:bldP spid="92" grpId="0" animBg="1"/>
          <p:bldP spid="93" grpId="0" animBg="1"/>
          <p:bldP spid="5" grpId="0" animBg="1"/>
          <p:bldP spid="29" grpId="0"/>
          <p:bldP spid="33" grpId="0" animBg="1"/>
          <p:bldP spid="34" grpId="0"/>
          <p:bldP spid="35"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4" name="Logo Placeholder">
            <a:hlinkClick r:id="" action="ppaction://hlinkshowjump?jump=firstslide"/>
          </p:cNvPr>
          <p:cNvGraphicFramePr/>
          <p:nvPr>
            <p:extLst>
              <p:ext uri="{D42A27DB-BD31-4B8C-83A1-F6EECF244321}">
                <p14:modId xmlns:p14="http://schemas.microsoft.com/office/powerpoint/2010/main" val="2125579842"/>
              </p:ext>
            </p:extLst>
          </p:nvPr>
        </p:nvGraphicFramePr>
        <p:xfrm>
          <a:off x="749456" y="1091208"/>
          <a:ext cx="1938336" cy="1905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5" name="Logo Placeholder">
            <a:hlinkClick r:id="" action="ppaction://hlinkshowjump?jump=firstslide"/>
          </p:cNvPr>
          <p:cNvGraphicFramePr/>
          <p:nvPr>
            <p:extLst>
              <p:ext uri="{D42A27DB-BD31-4B8C-83A1-F6EECF244321}">
                <p14:modId xmlns:p14="http://schemas.microsoft.com/office/powerpoint/2010/main" val="3473324004"/>
              </p:ext>
            </p:extLst>
          </p:nvPr>
        </p:nvGraphicFramePr>
        <p:xfrm>
          <a:off x="3374841" y="1091207"/>
          <a:ext cx="1938336" cy="19057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6" name="Logo Placeholder">
            <a:hlinkClick r:id="" action="ppaction://hlinkshowjump?jump=firstslide"/>
          </p:cNvPr>
          <p:cNvGraphicFramePr/>
          <p:nvPr>
            <p:extLst>
              <p:ext uri="{D42A27DB-BD31-4B8C-83A1-F6EECF244321}">
                <p14:modId xmlns:p14="http://schemas.microsoft.com/office/powerpoint/2010/main" val="2179833956"/>
              </p:ext>
            </p:extLst>
          </p:nvPr>
        </p:nvGraphicFramePr>
        <p:xfrm>
          <a:off x="5969990" y="1091208"/>
          <a:ext cx="1938336" cy="190574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59" name="Rectangle 58"/>
          <p:cNvSpPr/>
          <p:nvPr/>
        </p:nvSpPr>
        <p:spPr>
          <a:xfrm>
            <a:off x="948921" y="2983554"/>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0" name="TextBox 59"/>
          <p:cNvSpPr txBox="1"/>
          <p:nvPr/>
        </p:nvSpPr>
        <p:spPr>
          <a:xfrm>
            <a:off x="982126" y="2990668"/>
            <a:ext cx="1416373"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Ana Cisneros</a:t>
            </a:r>
            <a:endParaRPr lang="en-US" sz="1600" kern="3000" spc="30" dirty="0">
              <a:solidFill>
                <a:schemeClr val="bg1"/>
              </a:solidFill>
              <a:latin typeface="Ostrich Sans Black" pitchFamily="2" charset="0"/>
            </a:endParaRPr>
          </a:p>
        </p:txBody>
      </p:sp>
      <p:sp>
        <p:nvSpPr>
          <p:cNvPr id="61" name="TextBox 60"/>
          <p:cNvSpPr txBox="1"/>
          <p:nvPr/>
        </p:nvSpPr>
        <p:spPr>
          <a:xfrm>
            <a:off x="1043608" y="3356992"/>
            <a:ext cx="1368152" cy="261610"/>
          </a:xfrm>
          <a:prstGeom prst="rect">
            <a:avLst/>
          </a:prstGeom>
          <a:noFill/>
        </p:spPr>
        <p:txBody>
          <a:bodyPr wrap="square" rtlCol="0">
            <a:spAutoFit/>
          </a:bodyPr>
          <a:lstStyle/>
          <a:p>
            <a:pPr algn="r"/>
            <a:r>
              <a:rPr lang="en-US" sz="1100" i="1" kern="3000" spc="30" dirty="0" smtClean="0">
                <a:solidFill>
                  <a:srgbClr val="000000"/>
                </a:solidFill>
                <a:latin typeface="Candara" pitchFamily="34" charset="0"/>
              </a:rPr>
              <a:t>Aka Mama Bear</a:t>
            </a:r>
            <a:endParaRPr lang="en-US" sz="1100" i="1" kern="3000" spc="30" dirty="0">
              <a:solidFill>
                <a:schemeClr val="bg1"/>
              </a:solidFill>
              <a:latin typeface="Candara" pitchFamily="34" charset="0"/>
            </a:endParaRPr>
          </a:p>
        </p:txBody>
      </p:sp>
      <p:sp>
        <p:nvSpPr>
          <p:cNvPr id="2" name="Rectangle 1"/>
          <p:cNvSpPr/>
          <p:nvPr/>
        </p:nvSpPr>
        <p:spPr>
          <a:xfrm>
            <a:off x="755576" y="2983554"/>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54" name="Rectangle 53"/>
          <p:cNvSpPr/>
          <p:nvPr/>
        </p:nvSpPr>
        <p:spPr>
          <a:xfrm>
            <a:off x="3563888" y="2983554"/>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58" name="TextBox 57"/>
          <p:cNvSpPr txBox="1"/>
          <p:nvPr/>
        </p:nvSpPr>
        <p:spPr>
          <a:xfrm>
            <a:off x="3597093" y="2990668"/>
            <a:ext cx="1245353"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Evan Butler</a:t>
            </a:r>
            <a:endParaRPr lang="en-US" sz="1600" kern="3000" spc="30" dirty="0">
              <a:solidFill>
                <a:schemeClr val="bg1"/>
              </a:solidFill>
              <a:latin typeface="Ostrich Sans Black" pitchFamily="2" charset="0"/>
            </a:endParaRPr>
          </a:p>
        </p:txBody>
      </p:sp>
      <p:sp>
        <p:nvSpPr>
          <p:cNvPr id="63" name="Rectangle 62"/>
          <p:cNvSpPr/>
          <p:nvPr/>
        </p:nvSpPr>
        <p:spPr>
          <a:xfrm>
            <a:off x="3370543" y="2983554"/>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4" name="Rectangle 63"/>
          <p:cNvSpPr/>
          <p:nvPr/>
        </p:nvSpPr>
        <p:spPr>
          <a:xfrm>
            <a:off x="6163335" y="2983554"/>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5" name="TextBox 64"/>
          <p:cNvSpPr txBox="1"/>
          <p:nvPr/>
        </p:nvSpPr>
        <p:spPr>
          <a:xfrm>
            <a:off x="6196540" y="2990668"/>
            <a:ext cx="1518965"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Mariano Butler</a:t>
            </a:r>
            <a:endParaRPr lang="en-US" sz="1600" kern="3000" spc="30" dirty="0">
              <a:solidFill>
                <a:schemeClr val="bg1"/>
              </a:solidFill>
              <a:latin typeface="Ostrich Sans Black" pitchFamily="2" charset="0"/>
            </a:endParaRPr>
          </a:p>
        </p:txBody>
      </p:sp>
      <p:sp>
        <p:nvSpPr>
          <p:cNvPr id="67" name="Rectangle 66"/>
          <p:cNvSpPr/>
          <p:nvPr/>
        </p:nvSpPr>
        <p:spPr>
          <a:xfrm>
            <a:off x="5969990" y="2983554"/>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44" name="TextBox 43"/>
          <p:cNvSpPr txBox="1"/>
          <p:nvPr/>
        </p:nvSpPr>
        <p:spPr>
          <a:xfrm>
            <a:off x="2872565" y="304741"/>
            <a:ext cx="5011803"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a:t>
            </a:r>
            <a:r>
              <a:rPr lang="en-US" sz="1050" i="1" kern="3000" dirty="0" smtClean="0">
                <a:solidFill>
                  <a:schemeClr val="tx1">
                    <a:lumMod val="75000"/>
                    <a:lumOff val="25000"/>
                  </a:schemeClr>
                </a:solidFill>
                <a:latin typeface="Ostrich Sans Black" pitchFamily="2" charset="0"/>
              </a:rPr>
              <a:t>/we all need to remember what’s important and how things stack up in the world</a:t>
            </a:r>
            <a:endParaRPr lang="en-US" sz="1050" i="1" kern="3000" dirty="0">
              <a:solidFill>
                <a:schemeClr val="tx1">
                  <a:lumMod val="75000"/>
                  <a:lumOff val="25000"/>
                </a:schemeClr>
              </a:solidFill>
              <a:latin typeface="Ostrich Sans Black" pitchFamily="2" charset="0"/>
            </a:endParaRPr>
          </a:p>
        </p:txBody>
      </p:sp>
      <p:sp>
        <p:nvSpPr>
          <p:cNvPr id="47" name="Rectangle 4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48" name="Rectangle 4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49" name="Rectangle 48"/>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82" name="Rectangle 81"/>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83" name="Rectangle 82"/>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
        <p:nvSpPr>
          <p:cNvPr id="94" name="TextBox 93"/>
          <p:cNvSpPr txBox="1"/>
          <p:nvPr/>
        </p:nvSpPr>
        <p:spPr>
          <a:xfrm>
            <a:off x="982126" y="5582130"/>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45" name="TextBox 44"/>
          <p:cNvSpPr txBox="1"/>
          <p:nvPr/>
        </p:nvSpPr>
        <p:spPr>
          <a:xfrm>
            <a:off x="3563888" y="3356992"/>
            <a:ext cx="1368152" cy="261610"/>
          </a:xfrm>
          <a:prstGeom prst="rect">
            <a:avLst/>
          </a:prstGeom>
          <a:noFill/>
        </p:spPr>
        <p:txBody>
          <a:bodyPr wrap="square" rtlCol="0">
            <a:spAutoFit/>
          </a:bodyPr>
          <a:lstStyle/>
          <a:p>
            <a:pPr algn="r"/>
            <a:r>
              <a:rPr lang="en-US" sz="1100" i="1" kern="3000" spc="30" dirty="0" smtClean="0">
                <a:solidFill>
                  <a:srgbClr val="000000"/>
                </a:solidFill>
                <a:latin typeface="Candara" pitchFamily="34" charset="0"/>
              </a:rPr>
              <a:t>Aka Ba Ba</a:t>
            </a:r>
            <a:endParaRPr lang="en-US" sz="1100" i="1" kern="3000" spc="30" dirty="0">
              <a:solidFill>
                <a:schemeClr val="bg1"/>
              </a:solidFill>
              <a:latin typeface="Candara" pitchFamily="34" charset="0"/>
            </a:endParaRPr>
          </a:p>
        </p:txBody>
      </p:sp>
      <p:sp>
        <p:nvSpPr>
          <p:cNvPr id="46" name="TextBox 45"/>
          <p:cNvSpPr txBox="1"/>
          <p:nvPr/>
        </p:nvSpPr>
        <p:spPr>
          <a:xfrm>
            <a:off x="6012160" y="3356992"/>
            <a:ext cx="1368152" cy="261610"/>
          </a:xfrm>
          <a:prstGeom prst="rect">
            <a:avLst/>
          </a:prstGeom>
          <a:noFill/>
        </p:spPr>
        <p:txBody>
          <a:bodyPr wrap="square" rtlCol="0">
            <a:spAutoFit/>
          </a:bodyPr>
          <a:lstStyle/>
          <a:p>
            <a:pPr algn="r"/>
            <a:r>
              <a:rPr lang="en-US" sz="1100" i="1" kern="3000" spc="30" dirty="0" smtClean="0">
                <a:solidFill>
                  <a:srgbClr val="000000"/>
                </a:solidFill>
                <a:latin typeface="Candara" pitchFamily="34" charset="0"/>
              </a:rPr>
              <a:t>Aka Lolo</a:t>
            </a:r>
            <a:endParaRPr lang="en-US" sz="1100" i="1" kern="3000" spc="30" dirty="0">
              <a:solidFill>
                <a:schemeClr val="bg1"/>
              </a:solidFill>
              <a:latin typeface="Candara" pitchFamily="34" charset="0"/>
            </a:endParaRPr>
          </a:p>
        </p:txBody>
      </p:sp>
      <p:sp>
        <p:nvSpPr>
          <p:cNvPr id="3" name="Rectangle 2"/>
          <p:cNvSpPr/>
          <p:nvPr/>
        </p:nvSpPr>
        <p:spPr>
          <a:xfrm>
            <a:off x="755576" y="3789040"/>
            <a:ext cx="7776864" cy="1008112"/>
          </a:xfrm>
          <a:prstGeom prst="rect">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sz="1600" i="1" dirty="0" smtClean="0">
                <a:solidFill>
                  <a:srgbClr val="000000"/>
                </a:solidFill>
              </a:rPr>
              <a:t>You will get my passion, desire to succeed and make a difference and my desire for the company to succeed.  You will get everything I have to offer.  However, in the end, I will work my heart out for you but I live for them.</a:t>
            </a:r>
            <a:endParaRPr lang="en-US" sz="1600" i="1" dirty="0">
              <a:solidFill>
                <a:srgbClr val="000000"/>
              </a:solidFill>
            </a:endParaRPr>
          </a:p>
        </p:txBody>
      </p:sp>
    </p:spTree>
    <p:extLst>
      <p:ext uri="{BB962C8B-B14F-4D97-AF65-F5344CB8AC3E}">
        <p14:creationId xmlns:p14="http://schemas.microsoft.com/office/powerpoint/2010/main" val="226955548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64000">
                                          <p:cBhvr additive="base">
                                            <p:cTn id="7" dur="1000" fill="hold"/>
                                            <p:tgtEl>
                                              <p:spTgt spid="49"/>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wipe(left)">
                                          <p:cBhvr>
                                            <p:cTn id="12" dur="500"/>
                                            <p:tgtEl>
                                              <p:spTgt spid="82"/>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14:bounceEnd="64000">
                                          <p:cBhvr additive="base">
                                            <p:cTn id="16" dur="500" fill="hold"/>
                                            <p:tgtEl>
                                              <p:spTgt spid="83"/>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83"/>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500"/>
                                            <p:tgtEl>
                                              <p:spTgt spid="8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left)">
                                          <p:cBhvr>
                                            <p:cTn id="33" dur="500"/>
                                            <p:tgtEl>
                                              <p:spTgt spid="60"/>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left)">
                                          <p:cBhvr>
                                            <p:cTn id="45" dur="500"/>
                                            <p:tgtEl>
                                              <p:spTgt spid="63"/>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left)">
                                          <p:cBhvr>
                                            <p:cTn id="49" dur="500"/>
                                            <p:tgtEl>
                                              <p:spTgt spid="54"/>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childTnLst>
                              </p:cTn>
                            </p:par>
                            <p:par>
                              <p:cTn id="54" fill="hold">
                                <p:stCondLst>
                                  <p:cond delay="6500"/>
                                </p:stCondLst>
                                <p:childTnLst>
                                  <p:par>
                                    <p:cTn id="55" presetID="10" presetClass="entr" presetSubtype="0"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500"/>
                                            <p:tgtEl>
                                              <p:spTgt spid="86"/>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wipe(left)">
                                          <p:cBhvr>
                                            <p:cTn id="61" dur="500"/>
                                            <p:tgtEl>
                                              <p:spTgt spid="67"/>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wipe(left)">
                                          <p:cBhvr>
                                            <p:cTn id="65" dur="500"/>
                                            <p:tgtEl>
                                              <p:spTgt spid="6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wipe(left)">
                                          <p:cBhvr>
                                            <p:cTn id="69" dur="500"/>
                                            <p:tgtEl>
                                              <p:spTgt spid="65"/>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94"/>
                                            </p:tgtEl>
                                            <p:attrNameLst>
                                              <p:attrName>style.visibility</p:attrName>
                                            </p:attrNameLst>
                                          </p:cBhvr>
                                          <p:to>
                                            <p:strVal val="visible"/>
                                          </p:to>
                                        </p:set>
                                        <p:animEffect transition="in" filter="wipe(left)">
                                          <p:cBhvr>
                                            <p:cTn id="73" dur="500"/>
                                            <p:tgtEl>
                                              <p:spTgt spid="94"/>
                                            </p:tgtEl>
                                          </p:cBhvr>
                                        </p:animEffect>
                                      </p:childTnLst>
                                    </p:cTn>
                                  </p:par>
                                </p:childTnLst>
                              </p:cTn>
                            </p:par>
                            <p:par>
                              <p:cTn id="74" fill="hold">
                                <p:stCondLst>
                                  <p:cond delay="9000"/>
                                </p:stCondLst>
                                <p:childTnLst>
                                  <p:par>
                                    <p:cTn id="75" presetID="22" presetClass="entr" presetSubtype="8"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par>
                              <p:cTn id="78" fill="hold">
                                <p:stCondLst>
                                  <p:cond delay="9500"/>
                                </p:stCondLst>
                                <p:childTnLst>
                                  <p:par>
                                    <p:cTn id="79" presetID="22" presetClass="entr" presetSubtype="8" fill="hold" grpId="0" nodeType="after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wipe(left)">
                                          <p:cBhvr>
                                            <p:cTn id="8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4" grpId="0">
            <p:bldAsOne/>
          </p:bldGraphic>
          <p:bldGraphic spid="85" grpId="0">
            <p:bldAsOne/>
          </p:bldGraphic>
          <p:bldGraphic spid="86" grpId="0">
            <p:bldAsOne/>
          </p:bldGraphic>
          <p:bldP spid="59" grpId="0" animBg="1"/>
          <p:bldP spid="60" grpId="0"/>
          <p:bldP spid="61" grpId="0"/>
          <p:bldP spid="2" grpId="0" animBg="1"/>
          <p:bldP spid="54" grpId="0" animBg="1"/>
          <p:bldP spid="58" grpId="0"/>
          <p:bldP spid="63" grpId="0" animBg="1"/>
          <p:bldP spid="64" grpId="0" animBg="1"/>
          <p:bldP spid="65" grpId="0"/>
          <p:bldP spid="67" grpId="0" animBg="1"/>
          <p:bldP spid="49" grpId="0" animBg="1"/>
          <p:bldP spid="82" grpId="0"/>
          <p:bldP spid="83" grpId="0" animBg="1"/>
          <p:bldP spid="94" grpId="0"/>
          <p:bldP spid="45" grpId="0"/>
          <p:bldP spid="46" grpId="0"/>
        </p:bldLst>
      </p:timing>
    </mc:Choice>
    <mc:Fallback>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1000" fill="hold"/>
                                            <p:tgtEl>
                                              <p:spTgt spid="49"/>
                                            </p:tgtEl>
                                            <p:attrNameLst>
                                              <p:attrName>ppt_x</p:attrName>
                                            </p:attrNameLst>
                                          </p:cBhvr>
                                          <p:tavLst>
                                            <p:tav tm="0">
                                              <p:val>
                                                <p:strVal val="1+#ppt_w/2"/>
                                              </p:val>
                                            </p:tav>
                                            <p:tav tm="100000">
                                              <p:val>
                                                <p:strVal val="#ppt_x"/>
                                              </p:val>
                                            </p:tav>
                                          </p:tavLst>
                                        </p:anim>
                                        <p:anim calcmode="lin" valueType="num">
                                          <p:cBhvr additive="base">
                                            <p:cTn id="8" dur="10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wipe(left)">
                                          <p:cBhvr>
                                            <p:cTn id="12" dur="500"/>
                                            <p:tgtEl>
                                              <p:spTgt spid="82"/>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500" fill="hold"/>
                                            <p:tgtEl>
                                              <p:spTgt spid="83"/>
                                            </p:tgtEl>
                                            <p:attrNameLst>
                                              <p:attrName>ppt_x</p:attrName>
                                            </p:attrNameLst>
                                          </p:cBhvr>
                                          <p:tavLst>
                                            <p:tav tm="0">
                                              <p:val>
                                                <p:strVal val="#ppt_x"/>
                                              </p:val>
                                            </p:tav>
                                            <p:tav tm="100000">
                                              <p:val>
                                                <p:strVal val="#ppt_x"/>
                                              </p:val>
                                            </p:tav>
                                          </p:tavLst>
                                        </p:anim>
                                        <p:anim calcmode="lin" valueType="num">
                                          <p:cBhvr additive="base">
                                            <p:cTn id="17" dur="500" fill="hold"/>
                                            <p:tgtEl>
                                              <p:spTgt spid="83"/>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500"/>
                                            <p:tgtEl>
                                              <p:spTgt spid="8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left)">
                                          <p:cBhvr>
                                            <p:cTn id="33" dur="500"/>
                                            <p:tgtEl>
                                              <p:spTgt spid="60"/>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left)">
                                          <p:cBhvr>
                                            <p:cTn id="45" dur="500"/>
                                            <p:tgtEl>
                                              <p:spTgt spid="63"/>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left)">
                                          <p:cBhvr>
                                            <p:cTn id="49" dur="500"/>
                                            <p:tgtEl>
                                              <p:spTgt spid="54"/>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childTnLst>
                              </p:cTn>
                            </p:par>
                            <p:par>
                              <p:cTn id="54" fill="hold">
                                <p:stCondLst>
                                  <p:cond delay="6500"/>
                                </p:stCondLst>
                                <p:childTnLst>
                                  <p:par>
                                    <p:cTn id="55" presetID="10" presetClass="entr" presetSubtype="0"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500"/>
                                            <p:tgtEl>
                                              <p:spTgt spid="86"/>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67"/>
                                            </p:tgtEl>
                                            <p:attrNameLst>
                                              <p:attrName>style.visibility</p:attrName>
                                            </p:attrNameLst>
                                          </p:cBhvr>
                                          <p:to>
                                            <p:strVal val="visible"/>
                                          </p:to>
                                        </p:set>
                                        <p:animEffect transition="in" filter="wipe(left)">
                                          <p:cBhvr>
                                            <p:cTn id="61" dur="500"/>
                                            <p:tgtEl>
                                              <p:spTgt spid="67"/>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wipe(left)">
                                          <p:cBhvr>
                                            <p:cTn id="65" dur="500"/>
                                            <p:tgtEl>
                                              <p:spTgt spid="64"/>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wipe(left)">
                                          <p:cBhvr>
                                            <p:cTn id="69" dur="500"/>
                                            <p:tgtEl>
                                              <p:spTgt spid="65"/>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94"/>
                                            </p:tgtEl>
                                            <p:attrNameLst>
                                              <p:attrName>style.visibility</p:attrName>
                                            </p:attrNameLst>
                                          </p:cBhvr>
                                          <p:to>
                                            <p:strVal val="visible"/>
                                          </p:to>
                                        </p:set>
                                        <p:animEffect transition="in" filter="wipe(left)">
                                          <p:cBhvr>
                                            <p:cTn id="73" dur="500"/>
                                            <p:tgtEl>
                                              <p:spTgt spid="94"/>
                                            </p:tgtEl>
                                          </p:cBhvr>
                                        </p:animEffect>
                                      </p:childTnLst>
                                    </p:cTn>
                                  </p:par>
                                </p:childTnLst>
                              </p:cTn>
                            </p:par>
                            <p:par>
                              <p:cTn id="74" fill="hold">
                                <p:stCondLst>
                                  <p:cond delay="9000"/>
                                </p:stCondLst>
                                <p:childTnLst>
                                  <p:par>
                                    <p:cTn id="75" presetID="22" presetClass="entr" presetSubtype="8" fill="hold" grpId="0" nodeType="after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par>
                              <p:cTn id="78" fill="hold">
                                <p:stCondLst>
                                  <p:cond delay="9500"/>
                                </p:stCondLst>
                                <p:childTnLst>
                                  <p:par>
                                    <p:cTn id="79" presetID="22" presetClass="entr" presetSubtype="8" fill="hold" grpId="0" nodeType="after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wipe(left)">
                                          <p:cBhvr>
                                            <p:cTn id="8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4" grpId="0">
            <p:bldAsOne/>
          </p:bldGraphic>
          <p:bldGraphic spid="85" grpId="0">
            <p:bldAsOne/>
          </p:bldGraphic>
          <p:bldGraphic spid="86" grpId="0">
            <p:bldAsOne/>
          </p:bldGraphic>
          <p:bldP spid="59" grpId="0" animBg="1"/>
          <p:bldP spid="60" grpId="0"/>
          <p:bldP spid="61" grpId="0"/>
          <p:bldP spid="2" grpId="0" animBg="1"/>
          <p:bldP spid="54" grpId="0" animBg="1"/>
          <p:bldP spid="58" grpId="0"/>
          <p:bldP spid="63" grpId="0" animBg="1"/>
          <p:bldP spid="64" grpId="0" animBg="1"/>
          <p:bldP spid="65" grpId="0"/>
          <p:bldP spid="67" grpId="0" animBg="1"/>
          <p:bldP spid="49" grpId="0" animBg="1"/>
          <p:bldP spid="82" grpId="0"/>
          <p:bldP spid="83" grpId="0" animBg="1"/>
          <p:bldP spid="94" grpId="0"/>
          <p:bldP spid="45" grpId="0"/>
          <p:bldP spid="46"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7584" y="304741"/>
            <a:ext cx="7488832"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a:t>
            </a:r>
            <a:r>
              <a:rPr lang="en-US" sz="1050" i="1" kern="3000" dirty="0" smtClean="0">
                <a:solidFill>
                  <a:schemeClr val="tx1">
                    <a:lumMod val="75000"/>
                    <a:lumOff val="25000"/>
                  </a:schemeClr>
                </a:solidFill>
                <a:latin typeface="Ostrich Sans Black" pitchFamily="2" charset="0"/>
              </a:rPr>
              <a:t>/I’m not asking you to hire me.  </a:t>
            </a:r>
            <a:r>
              <a:rPr lang="en-US" sz="1050" i="1" kern="3000" dirty="0" err="1" smtClean="0">
                <a:solidFill>
                  <a:schemeClr val="tx1">
                    <a:lumMod val="75000"/>
                    <a:lumOff val="25000"/>
                  </a:schemeClr>
                </a:solidFill>
                <a:latin typeface="Ostrich Sans Black" pitchFamily="2" charset="0"/>
              </a:rPr>
              <a:t>i’m</a:t>
            </a:r>
            <a:r>
              <a:rPr lang="en-US" sz="1050" i="1" kern="3000" dirty="0" smtClean="0">
                <a:solidFill>
                  <a:schemeClr val="tx1">
                    <a:lumMod val="75000"/>
                    <a:lumOff val="25000"/>
                  </a:schemeClr>
                </a:solidFill>
                <a:latin typeface="Ostrich Sans Black" pitchFamily="2" charset="0"/>
              </a:rPr>
              <a:t> asking you to talk because I think my skills and perspective warrant a conversation</a:t>
            </a:r>
            <a:endParaRPr lang="en-US" sz="1050" i="1" kern="3000" dirty="0">
              <a:solidFill>
                <a:schemeClr val="tx1">
                  <a:lumMod val="75000"/>
                  <a:lumOff val="25000"/>
                </a:schemeClr>
              </a:solidFill>
              <a:latin typeface="Ostrich Sans Black" pitchFamily="2" charset="0"/>
            </a:endParaRPr>
          </a:p>
        </p:txBody>
      </p:sp>
      <p:sp>
        <p:nvSpPr>
          <p:cNvPr id="57" name="Content Placeholder 10"/>
          <p:cNvSpPr txBox="1">
            <a:spLocks/>
          </p:cNvSpPr>
          <p:nvPr/>
        </p:nvSpPr>
        <p:spPr>
          <a:xfrm>
            <a:off x="712646" y="3501008"/>
            <a:ext cx="3715338" cy="187220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1100" i="1" kern="3000" spc="30" dirty="0">
              <a:solidFill>
                <a:schemeClr val="tx1">
                  <a:lumMod val="85000"/>
                  <a:lumOff val="15000"/>
                </a:schemeClr>
              </a:solidFill>
              <a:latin typeface="Candara" pitchFamily="34" charset="0"/>
            </a:endParaRPr>
          </a:p>
          <a:p>
            <a:pPr algn="l"/>
            <a:r>
              <a:rPr lang="en-US" sz="1100" b="1" kern="3000" spc="30" dirty="0" smtClean="0">
                <a:solidFill>
                  <a:schemeClr val="tx1">
                    <a:lumMod val="85000"/>
                    <a:lumOff val="15000"/>
                  </a:schemeClr>
                </a:solidFill>
                <a:latin typeface="Candara" pitchFamily="34" charset="0"/>
              </a:rPr>
              <a:t>PHONE :</a:t>
            </a:r>
          </a:p>
          <a:p>
            <a:pPr algn="l"/>
            <a:r>
              <a:rPr lang="en-US" sz="1100" i="1" kern="3000" spc="30" dirty="0" smtClean="0">
                <a:solidFill>
                  <a:schemeClr val="tx1">
                    <a:lumMod val="85000"/>
                    <a:lumOff val="15000"/>
                  </a:schemeClr>
                </a:solidFill>
                <a:latin typeface="Candara" pitchFamily="34" charset="0"/>
              </a:rPr>
              <a:t>(650) 534-8355</a:t>
            </a:r>
          </a:p>
          <a:p>
            <a:pPr algn="l"/>
            <a:endParaRPr lang="en-US" sz="1100" b="1" i="1" kern="3000" spc="30" dirty="0">
              <a:solidFill>
                <a:schemeClr val="tx1">
                  <a:lumMod val="85000"/>
                  <a:lumOff val="15000"/>
                </a:schemeClr>
              </a:solidFill>
              <a:latin typeface="Candara" pitchFamily="34" charset="0"/>
            </a:endParaRPr>
          </a:p>
          <a:p>
            <a:pPr algn="l"/>
            <a:r>
              <a:rPr lang="en-US" sz="1100" b="1" kern="3000" spc="30" dirty="0" smtClean="0">
                <a:solidFill>
                  <a:schemeClr val="tx1">
                    <a:lumMod val="85000"/>
                    <a:lumOff val="15000"/>
                  </a:schemeClr>
                </a:solidFill>
                <a:latin typeface="Candara" pitchFamily="34" charset="0"/>
              </a:rPr>
              <a:t>EMAIL :</a:t>
            </a:r>
          </a:p>
          <a:p>
            <a:pPr algn="l"/>
            <a:r>
              <a:rPr lang="en-US" sz="1100" i="1" kern="3000" spc="30" dirty="0" smtClean="0">
                <a:solidFill>
                  <a:schemeClr val="tx1">
                    <a:lumMod val="85000"/>
                    <a:lumOff val="15000"/>
                  </a:schemeClr>
                </a:solidFill>
                <a:latin typeface="Candara" pitchFamily="34" charset="0"/>
              </a:rPr>
              <a:t>charlesbutler71@gmail.com</a:t>
            </a:r>
          </a:p>
          <a:p>
            <a:pPr algn="l"/>
            <a:endParaRPr lang="en-US" sz="1100" b="1" i="1" kern="3000" spc="30" dirty="0">
              <a:solidFill>
                <a:schemeClr val="tx1">
                  <a:lumMod val="85000"/>
                  <a:lumOff val="15000"/>
                </a:schemeClr>
              </a:solidFill>
              <a:latin typeface="Candara" pitchFamily="34" charset="0"/>
            </a:endParaRPr>
          </a:p>
          <a:p>
            <a:pPr algn="l"/>
            <a:r>
              <a:rPr lang="en-US" sz="1100" b="1" kern="3000" spc="30" dirty="0" smtClean="0">
                <a:solidFill>
                  <a:schemeClr val="tx1">
                    <a:lumMod val="85000"/>
                    <a:lumOff val="15000"/>
                  </a:schemeClr>
                </a:solidFill>
                <a:latin typeface="Candara" pitchFamily="34" charset="0"/>
              </a:rPr>
              <a:t>WWW :</a:t>
            </a:r>
          </a:p>
          <a:p>
            <a:pPr algn="l"/>
            <a:r>
              <a:rPr lang="en-US" sz="1100" i="1" kern="3000" spc="30" dirty="0">
                <a:solidFill>
                  <a:schemeClr val="tx1">
                    <a:lumMod val="85000"/>
                    <a:lumOff val="15000"/>
                  </a:schemeClr>
                </a:solidFill>
                <a:latin typeface="Candara" pitchFamily="34" charset="0"/>
              </a:rPr>
              <a:t>http://www.linkedin.com/pub/charles-butler/10/48b/7b6/</a:t>
            </a:r>
          </a:p>
        </p:txBody>
      </p:sp>
      <p:sp>
        <p:nvSpPr>
          <p:cNvPr id="3" name="Rectangle 2"/>
          <p:cNvSpPr/>
          <p:nvPr/>
        </p:nvSpPr>
        <p:spPr>
          <a:xfrm>
            <a:off x="802164" y="1177580"/>
            <a:ext cx="1415773" cy="1569660"/>
          </a:xfrm>
          <a:prstGeom prst="rect">
            <a:avLst/>
          </a:prstGeom>
          <a:solidFill>
            <a:schemeClr val="tx1">
              <a:lumMod val="85000"/>
              <a:lumOff val="15000"/>
            </a:schemeClr>
          </a:solidFill>
        </p:spPr>
        <p:txBody>
          <a:bodyPr wrap="none">
            <a:spAutoFit/>
          </a:bodyPr>
          <a:lstStyle/>
          <a:p>
            <a:pPr algn="ctr"/>
            <a:r>
              <a:rPr lang="en-US" sz="9600" dirty="0">
                <a:solidFill>
                  <a:schemeClr val="bg1"/>
                </a:solidFill>
                <a:latin typeface="Sosa" pitchFamily="2" charset="0"/>
                <a:ea typeface="Entypo" pitchFamily="2" charset="0"/>
              </a:rPr>
              <a:t>5</a:t>
            </a:r>
            <a:endParaRPr lang="ru-RU" sz="9600" dirty="0">
              <a:solidFill>
                <a:schemeClr val="bg1"/>
              </a:solidFill>
              <a:ea typeface="Entypo" pitchFamily="2" charset="0"/>
            </a:endParaRPr>
          </a:p>
        </p:txBody>
      </p:sp>
      <p:sp>
        <p:nvSpPr>
          <p:cNvPr id="17" name="Rectangle 1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18" name="Rectangle 1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19" name="Rectangle 18"/>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0" name="Rectangle 19"/>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21" name="Rectangle 20"/>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graphicFrame>
        <p:nvGraphicFramePr>
          <p:cNvPr id="22" name="Logo Placeholder">
            <a:hlinkClick r:id="" action="ppaction://hlinkshowjump?jump=firstslide"/>
          </p:cNvPr>
          <p:cNvGraphicFramePr/>
          <p:nvPr>
            <p:extLst>
              <p:ext uri="{D42A27DB-BD31-4B8C-83A1-F6EECF244321}">
                <p14:modId xmlns:p14="http://schemas.microsoft.com/office/powerpoint/2010/main" val="2526676388"/>
              </p:ext>
            </p:extLst>
          </p:nvPr>
        </p:nvGraphicFramePr>
        <p:xfrm>
          <a:off x="4644008" y="1340768"/>
          <a:ext cx="3554699" cy="39604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197672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64000">
                                          <p:cBhvr additive="base">
                                            <p:cTn id="7" dur="1000" fill="hold"/>
                                            <p:tgtEl>
                                              <p:spTgt spid="19"/>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14:bounceEnd="64000">
                                          <p:cBhvr additive="base">
                                            <p:cTn id="16" dur="5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2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 grpId="0" animBg="1"/>
          <p:bldP spid="19" grpId="0" animBg="1"/>
          <p:bldP spid="20" grpId="0"/>
          <p:bldP spid="21" grpId="0" animBg="1"/>
          <p:bldGraphic spid="22" grpId="0">
            <p:bldAsOne/>
          </p:bldGraphic>
        </p:bldLst>
      </p:timing>
    </mc:Choice>
    <mc:Fallback>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1+#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 grpId="0" animBg="1"/>
          <p:bldP spid="19" grpId="0" animBg="1"/>
          <p:bldP spid="20" grpId="0"/>
          <p:bldP spid="21" grpId="0" animBg="1"/>
          <p:bldGraphic spid="22" grpId="0">
            <p:bldAsOne/>
          </p:bldGraphic>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 name="Rectangle 1"/>
          <p:cNvSpPr/>
          <p:nvPr/>
        </p:nvSpPr>
        <p:spPr>
          <a:xfrm>
            <a:off x="1331640" y="2459504"/>
            <a:ext cx="3111749" cy="1015663"/>
          </a:xfrm>
          <a:prstGeom prst="rect">
            <a:avLst/>
          </a:prstGeom>
        </p:spPr>
        <p:txBody>
          <a:bodyPr wrap="none">
            <a:spAutoFit/>
          </a:bodyPr>
          <a:lstStyle/>
          <a:p>
            <a:r>
              <a:rPr lang="ms-MY" sz="6000" dirty="0" smtClean="0">
                <a:solidFill>
                  <a:schemeClr val="bg1"/>
                </a:solidFill>
                <a:latin typeface="Ostrich Sans Black" pitchFamily="2" charset="0"/>
                <a:ea typeface="Adobe Kaiti Std R" pitchFamily="18" charset="-128"/>
              </a:rPr>
              <a:t>THANK YOU</a:t>
            </a:r>
          </a:p>
        </p:txBody>
      </p:sp>
      <p:sp>
        <p:nvSpPr>
          <p:cNvPr id="5" name="Rectangle 4"/>
          <p:cNvSpPr/>
          <p:nvPr/>
        </p:nvSpPr>
        <p:spPr>
          <a:xfrm>
            <a:off x="1302312" y="527675"/>
            <a:ext cx="1338829" cy="2400657"/>
          </a:xfrm>
          <a:prstGeom prst="rect">
            <a:avLst/>
          </a:prstGeom>
        </p:spPr>
        <p:txBody>
          <a:bodyPr wrap="none">
            <a:spAutoFit/>
          </a:bodyPr>
          <a:lstStyle/>
          <a:p>
            <a:pPr algn="ctr"/>
            <a:r>
              <a:rPr lang="en-US" sz="15000" dirty="0">
                <a:solidFill>
                  <a:schemeClr val="bg1"/>
                </a:solidFill>
                <a:latin typeface="Entypo" pitchFamily="2" charset="0"/>
                <a:ea typeface="Entypo" pitchFamily="2" charset="0"/>
              </a:rPr>
              <a:t>9</a:t>
            </a:r>
            <a:endParaRPr lang="ru-RU" sz="15000" dirty="0">
              <a:solidFill>
                <a:schemeClr val="bg1"/>
              </a:solidFill>
              <a:ea typeface="Entypo" pitchFamily="2" charset="0"/>
            </a:endParaRPr>
          </a:p>
        </p:txBody>
      </p:sp>
    </p:spTree>
    <p:extLst>
      <p:ext uri="{BB962C8B-B14F-4D97-AF65-F5344CB8AC3E}">
        <p14:creationId xmlns:p14="http://schemas.microsoft.com/office/powerpoint/2010/main" val="28983074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 name="Rectangle 1"/>
          <p:cNvSpPr/>
          <p:nvPr/>
        </p:nvSpPr>
        <p:spPr>
          <a:xfrm>
            <a:off x="467544" y="644490"/>
            <a:ext cx="7704856" cy="3539430"/>
          </a:xfrm>
          <a:prstGeom prst="rect">
            <a:avLst/>
          </a:prstGeom>
        </p:spPr>
        <p:txBody>
          <a:bodyPr wrap="square">
            <a:spAutoFit/>
          </a:bodyPr>
          <a:lstStyle/>
          <a:p>
            <a:r>
              <a:rPr lang="en-US" sz="3200" dirty="0" smtClean="0">
                <a:solidFill>
                  <a:schemeClr val="bg1"/>
                </a:solidFill>
                <a:latin typeface="Ostrich Sans Black" pitchFamily="2" charset="0"/>
                <a:ea typeface="Adobe Kaiti Std R" pitchFamily="18" charset="-128"/>
              </a:rPr>
              <a:t>I have no tech experience but it doesn’t mean I can’t make </a:t>
            </a:r>
            <a:r>
              <a:rPr lang="en-US" sz="3200" dirty="0" smtClean="0">
                <a:solidFill>
                  <a:schemeClr val="bg1"/>
                </a:solidFill>
                <a:latin typeface="Ostrich Sans Black" pitchFamily="2" charset="0"/>
                <a:ea typeface="Adobe Kaiti Std R" pitchFamily="18" charset="-128"/>
              </a:rPr>
              <a:t>a differen</a:t>
            </a:r>
            <a:r>
              <a:rPr lang="en-US" sz="3200" dirty="0" smtClean="0">
                <a:solidFill>
                  <a:schemeClr val="bg1"/>
                </a:solidFill>
                <a:latin typeface="Ostrich Sans Black" pitchFamily="2" charset="0"/>
                <a:ea typeface="Adobe Kaiti Std R" pitchFamily="18" charset="-128"/>
              </a:rPr>
              <a:t>ce and a</a:t>
            </a:r>
            <a:r>
              <a:rPr lang="en-US" sz="3200" dirty="0" smtClean="0">
                <a:solidFill>
                  <a:schemeClr val="bg1"/>
                </a:solidFill>
                <a:latin typeface="Ostrich Sans Black" pitchFamily="2" charset="0"/>
                <a:ea typeface="Adobe Kaiti Std R" pitchFamily="18" charset="-128"/>
              </a:rPr>
              <a:t> </a:t>
            </a:r>
            <a:r>
              <a:rPr lang="en-US" sz="3200" dirty="0" smtClean="0">
                <a:solidFill>
                  <a:schemeClr val="bg1"/>
                </a:solidFill>
                <a:latin typeface="Ostrich Sans Black" pitchFamily="2" charset="0"/>
                <a:ea typeface="Adobe Kaiti Std R" pitchFamily="18" charset="-128"/>
              </a:rPr>
              <a:t>unique contribution…</a:t>
            </a:r>
          </a:p>
          <a:p>
            <a:endParaRPr lang="en-US" sz="3200" dirty="0">
              <a:solidFill>
                <a:schemeClr val="bg1"/>
              </a:solidFill>
              <a:latin typeface="Ostrich Sans Black" pitchFamily="2" charset="0"/>
              <a:ea typeface="Adobe Kaiti Std R" pitchFamily="18" charset="-128"/>
            </a:endParaRPr>
          </a:p>
          <a:p>
            <a:r>
              <a:rPr lang="ms-MY" sz="3200" dirty="0" smtClean="0">
                <a:solidFill>
                  <a:schemeClr val="bg1"/>
                </a:solidFill>
                <a:latin typeface="Ostrich Sans Black" pitchFamily="2" charset="0"/>
                <a:ea typeface="Adobe Kaiti Std R" pitchFamily="18" charset="-128"/>
              </a:rPr>
              <a:t>...it means we have to take a few minutes to listen to each other and to determine how I can make a difference</a:t>
            </a:r>
            <a:endParaRPr lang="en-US" sz="3200" dirty="0" smtClean="0">
              <a:solidFill>
                <a:schemeClr val="bg1"/>
              </a:solidFill>
              <a:latin typeface="Ostrich Sans Black" pitchFamily="2" charset="0"/>
              <a:ea typeface="Adobe Kaiti Std R" pitchFamily="18" charset="-128"/>
            </a:endParaRPr>
          </a:p>
        </p:txBody>
      </p:sp>
      <p:sp>
        <p:nvSpPr>
          <p:cNvPr id="3" name="Rectangle 2"/>
          <p:cNvSpPr/>
          <p:nvPr/>
        </p:nvSpPr>
        <p:spPr>
          <a:xfrm>
            <a:off x="2195736" y="5373216"/>
            <a:ext cx="6552728" cy="936104"/>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r"/>
            <a:r>
              <a:rPr lang="en-US" sz="2000" i="1" dirty="0" smtClean="0">
                <a:latin typeface="Times New Roman"/>
                <a:cs typeface="Times New Roman"/>
              </a:rPr>
              <a:t>Please turn the page and join me in a quick conversation </a:t>
            </a:r>
          </a:p>
          <a:p>
            <a:pPr algn="r"/>
            <a:r>
              <a:rPr lang="en-US" sz="2000" i="1" dirty="0" smtClean="0">
                <a:latin typeface="Times New Roman"/>
                <a:cs typeface="Times New Roman"/>
              </a:rPr>
              <a:t>about what I can do for you (and hopefully together)</a:t>
            </a:r>
            <a:endParaRPr lang="en-US" sz="2000" i="1" dirty="0">
              <a:latin typeface="Times New Roman"/>
              <a:cs typeface="Times New Roman"/>
            </a:endParaRPr>
          </a:p>
        </p:txBody>
      </p:sp>
    </p:spTree>
    <p:extLst>
      <p:ext uri="{BB962C8B-B14F-4D97-AF65-F5344CB8AC3E}">
        <p14:creationId xmlns:p14="http://schemas.microsoft.com/office/powerpoint/2010/main" val="422037831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zameer maliq\Downloads\black-and-white-clouds-nature-skyscapes-fresh-hd-wallpap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0728"/>
            <a:ext cx="9144000" cy="5346594"/>
          </a:xfrm>
          <a:prstGeom prst="rect">
            <a:avLst/>
          </a:prstGeom>
          <a:solidFill>
            <a:srgbClr val="000000"/>
          </a:solidFill>
        </p:spPr>
      </p:pic>
      <p:sp>
        <p:nvSpPr>
          <p:cNvPr id="5" name="Rectangle 4"/>
          <p:cNvSpPr/>
          <p:nvPr/>
        </p:nvSpPr>
        <p:spPr>
          <a:xfrm>
            <a:off x="0" y="980728"/>
            <a:ext cx="9144000" cy="2736304"/>
          </a:xfrm>
          <a:prstGeom prst="rect">
            <a:avLst/>
          </a:pr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 name="Rectangle 5"/>
          <p:cNvSpPr/>
          <p:nvPr/>
        </p:nvSpPr>
        <p:spPr>
          <a:xfrm>
            <a:off x="755576" y="3933056"/>
            <a:ext cx="2356625"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1" name="Rectangle 10"/>
          <p:cNvSpPr/>
          <p:nvPr/>
        </p:nvSpPr>
        <p:spPr>
          <a:xfrm>
            <a:off x="919230" y="4149080"/>
            <a:ext cx="2029316"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3" name="Rectangle 12"/>
          <p:cNvSpPr/>
          <p:nvPr/>
        </p:nvSpPr>
        <p:spPr>
          <a:xfrm>
            <a:off x="837403" y="4149080"/>
            <a:ext cx="392771"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Sosa" pitchFamily="2" charset="0"/>
                <a:ea typeface="Entypo" pitchFamily="2" charset="0"/>
              </a:rPr>
              <a:t>1</a:t>
            </a:r>
            <a:endParaRPr lang="ru-RU" sz="2800" dirty="0">
              <a:solidFill>
                <a:schemeClr val="bg1"/>
              </a:solidFill>
              <a:ea typeface="Entypo" pitchFamily="2" charset="0"/>
            </a:endParaRPr>
          </a:p>
        </p:txBody>
      </p:sp>
      <p:sp>
        <p:nvSpPr>
          <p:cNvPr id="14" name="Rectangle 13"/>
          <p:cNvSpPr/>
          <p:nvPr/>
        </p:nvSpPr>
        <p:spPr>
          <a:xfrm>
            <a:off x="818671" y="4725144"/>
            <a:ext cx="2178382" cy="769441"/>
          </a:xfrm>
          <a:prstGeom prst="rect">
            <a:avLst/>
          </a:prstGeom>
        </p:spPr>
        <p:txBody>
          <a:bodyPr wrap="square">
            <a:spAutoFit/>
          </a:bodyPr>
          <a:lstStyle/>
          <a:p>
            <a:r>
              <a:rPr lang="en-US" sz="1100" kern="3000" spc="30" dirty="0" smtClean="0">
                <a:solidFill>
                  <a:schemeClr val="tx1">
                    <a:lumMod val="65000"/>
                    <a:lumOff val="35000"/>
                  </a:schemeClr>
                </a:solidFill>
                <a:latin typeface="Candara" pitchFamily="34" charset="0"/>
              </a:rPr>
              <a:t>I posess over 20 years of experience in all aspects of communications both domestically and internationllay. </a:t>
            </a:r>
          </a:p>
        </p:txBody>
      </p:sp>
      <p:sp>
        <p:nvSpPr>
          <p:cNvPr id="12" name="Rectangle 11"/>
          <p:cNvSpPr/>
          <p:nvPr/>
        </p:nvSpPr>
        <p:spPr>
          <a:xfrm>
            <a:off x="1367301" y="4195827"/>
            <a:ext cx="1211189" cy="338554"/>
          </a:xfrm>
          <a:prstGeom prst="rect">
            <a:avLst/>
          </a:prstGeom>
        </p:spPr>
        <p:txBody>
          <a:bodyPr wrap="none">
            <a:spAutoFit/>
          </a:bodyPr>
          <a:lstStyle/>
          <a:p>
            <a:r>
              <a:rPr lang="ms-MY" sz="1600" dirty="0" smtClean="0">
                <a:solidFill>
                  <a:schemeClr val="bg1"/>
                </a:solidFill>
                <a:latin typeface="Ostrich Sans Black" pitchFamily="2" charset="0"/>
                <a:ea typeface="Adobe Kaiti Std R" pitchFamily="18" charset="-128"/>
              </a:rPr>
              <a:t>Experience</a:t>
            </a:r>
            <a:endParaRPr lang="ms-MY" sz="1600" dirty="0">
              <a:solidFill>
                <a:schemeClr val="bg1"/>
              </a:solidFill>
            </a:endParaRPr>
          </a:p>
        </p:txBody>
      </p:sp>
      <p:sp>
        <p:nvSpPr>
          <p:cNvPr id="15" name="Rectangle 14"/>
          <p:cNvSpPr/>
          <p:nvPr/>
        </p:nvSpPr>
        <p:spPr>
          <a:xfrm>
            <a:off x="8282048" y="260648"/>
            <a:ext cx="552776" cy="55277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
        <p:nvSpPr>
          <p:cNvPr id="18" name="Rectangle 17"/>
          <p:cNvSpPr/>
          <p:nvPr/>
        </p:nvSpPr>
        <p:spPr>
          <a:xfrm>
            <a:off x="3347864" y="3933056"/>
            <a:ext cx="2356625"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9" name="Rectangle 18"/>
          <p:cNvSpPr/>
          <p:nvPr/>
        </p:nvSpPr>
        <p:spPr>
          <a:xfrm>
            <a:off x="3511518" y="4149080"/>
            <a:ext cx="2029316"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0" name="Rectangle 19"/>
          <p:cNvSpPr/>
          <p:nvPr/>
        </p:nvSpPr>
        <p:spPr>
          <a:xfrm>
            <a:off x="3429691" y="4149080"/>
            <a:ext cx="392771"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Sosa" pitchFamily="2" charset="0"/>
                <a:ea typeface="Entypo" pitchFamily="2" charset="0"/>
              </a:rPr>
              <a:t>2</a:t>
            </a:r>
            <a:endParaRPr lang="ru-RU" sz="2800" dirty="0">
              <a:solidFill>
                <a:schemeClr val="bg1"/>
              </a:solidFill>
              <a:ea typeface="Entypo" pitchFamily="2" charset="0"/>
            </a:endParaRPr>
          </a:p>
        </p:txBody>
      </p:sp>
      <p:sp>
        <p:nvSpPr>
          <p:cNvPr id="21" name="Rectangle 20"/>
          <p:cNvSpPr/>
          <p:nvPr/>
        </p:nvSpPr>
        <p:spPr>
          <a:xfrm>
            <a:off x="3410959" y="4725144"/>
            <a:ext cx="2178382" cy="769441"/>
          </a:xfrm>
          <a:prstGeom prst="rect">
            <a:avLst/>
          </a:prstGeom>
        </p:spPr>
        <p:txBody>
          <a:bodyPr wrap="square">
            <a:spAutoFit/>
          </a:bodyPr>
          <a:lstStyle/>
          <a:p>
            <a:r>
              <a:rPr lang="en-US" sz="1100" kern="3000" spc="30" dirty="0" smtClean="0">
                <a:solidFill>
                  <a:schemeClr val="tx1">
                    <a:lumMod val="65000"/>
                    <a:lumOff val="35000"/>
                  </a:schemeClr>
                </a:solidFill>
                <a:latin typeface="Candara" pitchFamily="34" charset="0"/>
              </a:rPr>
              <a:t>My history is one of commitment and an ability to make a unique lasting impression for organizations</a:t>
            </a:r>
          </a:p>
        </p:txBody>
      </p:sp>
      <p:sp>
        <p:nvSpPr>
          <p:cNvPr id="22" name="Rectangle 21"/>
          <p:cNvSpPr/>
          <p:nvPr/>
        </p:nvSpPr>
        <p:spPr>
          <a:xfrm>
            <a:off x="3964909" y="4195827"/>
            <a:ext cx="1347544" cy="338554"/>
          </a:xfrm>
          <a:prstGeom prst="rect">
            <a:avLst/>
          </a:prstGeom>
        </p:spPr>
        <p:txBody>
          <a:bodyPr wrap="none">
            <a:spAutoFit/>
          </a:bodyPr>
          <a:lstStyle/>
          <a:p>
            <a:r>
              <a:rPr lang="ms-MY" sz="1600" dirty="0" smtClean="0">
                <a:solidFill>
                  <a:schemeClr val="bg1"/>
                </a:solidFill>
                <a:latin typeface="Ostrich Sans Black" pitchFamily="2" charset="0"/>
                <a:ea typeface="Adobe Kaiti Std R" pitchFamily="18" charset="-128"/>
              </a:rPr>
              <a:t>Commitment</a:t>
            </a:r>
            <a:endParaRPr lang="ms-MY" sz="1600" dirty="0">
              <a:solidFill>
                <a:schemeClr val="bg1"/>
              </a:solidFill>
            </a:endParaRPr>
          </a:p>
        </p:txBody>
      </p:sp>
      <p:sp>
        <p:nvSpPr>
          <p:cNvPr id="23" name="Rectangle 22"/>
          <p:cNvSpPr/>
          <p:nvPr/>
        </p:nvSpPr>
        <p:spPr>
          <a:xfrm>
            <a:off x="5955590" y="3933056"/>
            <a:ext cx="2356625"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4" name="Rectangle 23"/>
          <p:cNvSpPr/>
          <p:nvPr/>
        </p:nvSpPr>
        <p:spPr>
          <a:xfrm>
            <a:off x="6119244" y="4149080"/>
            <a:ext cx="2029316"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5" name="Rectangle 24"/>
          <p:cNvSpPr/>
          <p:nvPr/>
        </p:nvSpPr>
        <p:spPr>
          <a:xfrm>
            <a:off x="6037417" y="4149080"/>
            <a:ext cx="392771"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Sosa" pitchFamily="2" charset="0"/>
                <a:ea typeface="Entypo" pitchFamily="2" charset="0"/>
              </a:rPr>
              <a:t>3</a:t>
            </a:r>
            <a:endParaRPr lang="ru-RU" sz="2800" dirty="0">
              <a:solidFill>
                <a:schemeClr val="bg1"/>
              </a:solidFill>
              <a:ea typeface="Entypo" pitchFamily="2" charset="0"/>
            </a:endParaRPr>
          </a:p>
        </p:txBody>
      </p:sp>
      <p:sp>
        <p:nvSpPr>
          <p:cNvPr id="26" name="Rectangle 25"/>
          <p:cNvSpPr/>
          <p:nvPr/>
        </p:nvSpPr>
        <p:spPr>
          <a:xfrm>
            <a:off x="6018685" y="4725144"/>
            <a:ext cx="2178382" cy="769441"/>
          </a:xfrm>
          <a:prstGeom prst="rect">
            <a:avLst/>
          </a:prstGeom>
        </p:spPr>
        <p:txBody>
          <a:bodyPr wrap="square">
            <a:spAutoFit/>
          </a:bodyPr>
          <a:lstStyle/>
          <a:p>
            <a:r>
              <a:rPr lang="en-US" sz="1100" kern="3000" spc="30" dirty="0" smtClean="0">
                <a:solidFill>
                  <a:schemeClr val="tx1">
                    <a:lumMod val="65000"/>
                    <a:lumOff val="35000"/>
                  </a:schemeClr>
                </a:solidFill>
                <a:latin typeface="Candara" pitchFamily="34" charset="0"/>
              </a:rPr>
              <a:t>Tech experience is limited to tech.  Tech lives in a world beyond tech and so should the people they hire. </a:t>
            </a:r>
          </a:p>
        </p:txBody>
      </p:sp>
      <p:sp>
        <p:nvSpPr>
          <p:cNvPr id="27" name="Rectangle 26"/>
          <p:cNvSpPr/>
          <p:nvPr/>
        </p:nvSpPr>
        <p:spPr>
          <a:xfrm>
            <a:off x="6572635" y="4195827"/>
            <a:ext cx="1116111" cy="338554"/>
          </a:xfrm>
          <a:prstGeom prst="rect">
            <a:avLst/>
          </a:prstGeom>
        </p:spPr>
        <p:txBody>
          <a:bodyPr wrap="none">
            <a:spAutoFit/>
          </a:bodyPr>
          <a:lstStyle/>
          <a:p>
            <a:r>
              <a:rPr lang="ms-MY" sz="1600" dirty="0" smtClean="0">
                <a:solidFill>
                  <a:schemeClr val="bg1"/>
                </a:solidFill>
                <a:latin typeface="Ostrich Sans Black" pitchFamily="2" charset="0"/>
                <a:ea typeface="Adobe Kaiti Std R" pitchFamily="18" charset="-128"/>
              </a:rPr>
              <a:t>Difference</a:t>
            </a:r>
            <a:endParaRPr lang="ms-MY" sz="1600" dirty="0">
              <a:solidFill>
                <a:schemeClr val="bg1"/>
              </a:solidFill>
            </a:endParaRPr>
          </a:p>
        </p:txBody>
      </p:sp>
      <p:sp>
        <p:nvSpPr>
          <p:cNvPr id="38" name="Rectangle 37"/>
          <p:cNvSpPr/>
          <p:nvPr/>
        </p:nvSpPr>
        <p:spPr>
          <a:xfrm>
            <a:off x="251520" y="116632"/>
            <a:ext cx="1982621" cy="523220"/>
          </a:xfrm>
          <a:prstGeom prst="rect">
            <a:avLst/>
          </a:prstGeom>
          <a:noFill/>
        </p:spPr>
        <p:txBody>
          <a:bodyPr wrap="square">
            <a:spAutoFit/>
          </a:bodyPr>
          <a:lstStyle/>
          <a:p>
            <a:pPr algn="r"/>
            <a:r>
              <a:rPr lang="ms-MY" sz="2800" spc="-300" dirty="0" smtClean="0">
                <a:solidFill>
                  <a:schemeClr val="bg1"/>
                </a:solidFill>
                <a:latin typeface="Ostrich Sans Black" pitchFamily="2" charset="0"/>
                <a:ea typeface="Adobe Kaiti Std R" pitchFamily="18" charset="-128"/>
              </a:rPr>
              <a:t>/</a:t>
            </a:r>
            <a:r>
              <a:rPr lang="ms-MY" sz="2800" dirty="0" smtClean="0">
                <a:solidFill>
                  <a:schemeClr val="bg1"/>
                </a:solidFill>
                <a:latin typeface="Ostrich Sans Black" pitchFamily="2" charset="0"/>
                <a:ea typeface="Adobe Kaiti Std R" pitchFamily="18" charset="-128"/>
              </a:rPr>
              <a:t>/My P.O.V.</a:t>
            </a:r>
            <a:endParaRPr lang="ms-MY" sz="3200" dirty="0">
              <a:solidFill>
                <a:schemeClr val="bg1"/>
              </a:solidFill>
              <a:latin typeface="Ostrich Sans" pitchFamily="2" charset="0"/>
            </a:endParaRPr>
          </a:p>
        </p:txBody>
      </p:sp>
      <p:sp>
        <p:nvSpPr>
          <p:cNvPr id="39" name="TextBox 38"/>
          <p:cNvSpPr txBox="1"/>
          <p:nvPr/>
        </p:nvSpPr>
        <p:spPr>
          <a:xfrm>
            <a:off x="1475656" y="304741"/>
            <a:ext cx="6264697"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 </a:t>
            </a:r>
            <a:r>
              <a:rPr lang="en-US" sz="1050" i="1" kern="3000" dirty="0" smtClean="0">
                <a:solidFill>
                  <a:schemeClr val="tx1">
                    <a:lumMod val="75000"/>
                    <a:lumOff val="25000"/>
                  </a:schemeClr>
                </a:solidFill>
                <a:latin typeface="Ostrich Sans Black" pitchFamily="2" charset="0"/>
              </a:rPr>
              <a:t>I have always been a difference maker and difference makers are what make organizations great</a:t>
            </a:r>
            <a:endParaRPr lang="en-US" sz="1050" i="1" kern="3000" dirty="0">
              <a:solidFill>
                <a:schemeClr val="tx1">
                  <a:lumMod val="75000"/>
                  <a:lumOff val="25000"/>
                </a:schemeClr>
              </a:solidFill>
              <a:latin typeface="Ostrich Sans Black" pitchFamily="2" charset="0"/>
            </a:endParaRPr>
          </a:p>
        </p:txBody>
      </p:sp>
      <p:sp>
        <p:nvSpPr>
          <p:cNvPr id="40" name="Rectangle 39"/>
          <p:cNvSpPr/>
          <p:nvPr/>
        </p:nvSpPr>
        <p:spPr>
          <a:xfrm>
            <a:off x="107504" y="1700973"/>
            <a:ext cx="8928992" cy="1292662"/>
          </a:xfrm>
          <a:prstGeom prst="rect">
            <a:avLst/>
          </a:prstGeom>
        </p:spPr>
        <p:txBody>
          <a:bodyPr wrap="square">
            <a:spAutoFit/>
          </a:bodyPr>
          <a:lstStyle/>
          <a:p>
            <a:r>
              <a:rPr lang="ms-MY" sz="3200" b="1" dirty="0" smtClean="0">
                <a:solidFill>
                  <a:schemeClr val="bg1"/>
                </a:solidFill>
                <a:latin typeface="Calibri"/>
                <a:ea typeface="Adobe Kaiti Std R" pitchFamily="18" charset="-128"/>
                <a:cs typeface="Calibri"/>
              </a:rPr>
              <a:t>Difference Makers are Different </a:t>
            </a:r>
          </a:p>
          <a:p>
            <a:endParaRPr lang="ms-MY" sz="3200" dirty="0">
              <a:solidFill>
                <a:schemeClr val="bg1"/>
              </a:solidFill>
              <a:latin typeface="Ostrich Sans Black" pitchFamily="2" charset="0"/>
              <a:ea typeface="Adobe Kaiti Std R" pitchFamily="18" charset="-128"/>
            </a:endParaRPr>
          </a:p>
          <a:p>
            <a:r>
              <a:rPr lang="ms-MY" sz="1400" dirty="0" smtClean="0">
                <a:solidFill>
                  <a:schemeClr val="bg1"/>
                </a:solidFill>
                <a:latin typeface="Ostrich Sans Black" pitchFamily="2" charset="0"/>
                <a:ea typeface="Adobe Kaiti Std R" pitchFamily="18" charset="-128"/>
              </a:rPr>
              <a:t>(to find people you’re “comfortable” with may be missing the question and limiting the possibilities)</a:t>
            </a:r>
          </a:p>
        </p:txBody>
      </p:sp>
    </p:spTree>
    <p:extLst>
      <p:ext uri="{BB962C8B-B14F-4D97-AF65-F5344CB8AC3E}">
        <p14:creationId xmlns:p14="http://schemas.microsoft.com/office/powerpoint/2010/main" val="30942578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501147" y="116632"/>
            <a:ext cx="1982621" cy="677108"/>
          </a:xfrm>
          <a:prstGeom prst="rect">
            <a:avLst/>
          </a:prstGeom>
          <a:noFill/>
        </p:spPr>
        <p:txBody>
          <a:bodyPr wrap="square">
            <a:spAutoFit/>
          </a:bodyPr>
          <a:lstStyle/>
          <a:p>
            <a:r>
              <a:rPr lang="ms-MY" sz="2000" spc="-300" dirty="0" smtClean="0">
                <a:solidFill>
                  <a:schemeClr val="bg1"/>
                </a:solidFill>
                <a:latin typeface="Ostrich Sans Black" pitchFamily="2" charset="0"/>
                <a:ea typeface="Adobe Kaiti Std R" pitchFamily="18" charset="-128"/>
              </a:rPr>
              <a:t>/</a:t>
            </a:r>
            <a:r>
              <a:rPr lang="ms-MY" sz="2000" dirty="0" smtClean="0">
                <a:solidFill>
                  <a:schemeClr val="bg1"/>
                </a:solidFill>
                <a:latin typeface="Ostrich Sans Black" pitchFamily="2" charset="0"/>
                <a:ea typeface="Adobe Kaiti Std R" pitchFamily="18" charset="-128"/>
              </a:rPr>
              <a:t>/</a:t>
            </a:r>
            <a:r>
              <a:rPr lang="ms-MY" dirty="0" smtClean="0">
                <a:solidFill>
                  <a:schemeClr val="bg1"/>
                </a:solidFill>
                <a:latin typeface="Ostrich Sans Black" pitchFamily="2" charset="0"/>
                <a:ea typeface="Adobe Kaiti Std R" pitchFamily="18" charset="-128"/>
              </a:rPr>
              <a:t>Making a Difference</a:t>
            </a:r>
            <a:endParaRPr lang="ms-MY" sz="2000" dirty="0">
              <a:solidFill>
                <a:schemeClr val="bg1"/>
              </a:solidFill>
              <a:latin typeface="Ostrich Sans" pitchFamily="2" charset="0"/>
            </a:endParaRPr>
          </a:p>
        </p:txBody>
      </p:sp>
      <p:sp>
        <p:nvSpPr>
          <p:cNvPr id="23" name="TextBox 22"/>
          <p:cNvSpPr txBox="1"/>
          <p:nvPr/>
        </p:nvSpPr>
        <p:spPr>
          <a:xfrm>
            <a:off x="2195736" y="304741"/>
            <a:ext cx="5256584"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a:t>
            </a:r>
            <a:r>
              <a:rPr lang="en-US" sz="1050" i="1" kern="3000" dirty="0" smtClean="0">
                <a:solidFill>
                  <a:schemeClr val="tx1">
                    <a:lumMod val="75000"/>
                    <a:lumOff val="25000"/>
                  </a:schemeClr>
                </a:solidFill>
                <a:latin typeface="Ostrich Sans Black" pitchFamily="2" charset="0"/>
              </a:rPr>
              <a:t>/you should recognize challenges for what they are and solve them</a:t>
            </a:r>
            <a:endParaRPr lang="en-US" sz="1050" i="1" kern="3000" dirty="0">
              <a:solidFill>
                <a:schemeClr val="tx1">
                  <a:lumMod val="75000"/>
                  <a:lumOff val="25000"/>
                </a:schemeClr>
              </a:solidFill>
              <a:latin typeface="Ostrich Sans Black" pitchFamily="2" charset="0"/>
            </a:endParaRPr>
          </a:p>
        </p:txBody>
      </p:sp>
      <p:sp>
        <p:nvSpPr>
          <p:cNvPr id="60" name="Rectangle 59"/>
          <p:cNvSpPr/>
          <p:nvPr/>
        </p:nvSpPr>
        <p:spPr>
          <a:xfrm>
            <a:off x="813991" y="2173179"/>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1</a:t>
            </a:r>
            <a:endParaRPr lang="ru-RU" sz="6000" dirty="0">
              <a:solidFill>
                <a:srgbClr val="FF0000"/>
              </a:solidFill>
              <a:ea typeface="Entypo" pitchFamily="2" charset="0"/>
            </a:endParaRPr>
          </a:p>
        </p:txBody>
      </p:sp>
      <p:sp>
        <p:nvSpPr>
          <p:cNvPr id="61" name="TextBox 60"/>
          <p:cNvSpPr txBox="1"/>
          <p:nvPr/>
        </p:nvSpPr>
        <p:spPr>
          <a:xfrm>
            <a:off x="1619672" y="2475125"/>
            <a:ext cx="2793091" cy="738664"/>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Pioneered first direct-to-consumer demand/lead-generation campaigns in </a:t>
            </a:r>
            <a:r>
              <a:rPr lang="en-US" sz="1050" kern="3000" spc="30" dirty="0" err="1" smtClean="0">
                <a:solidFill>
                  <a:schemeClr val="tx1">
                    <a:lumMod val="85000"/>
                    <a:lumOff val="15000"/>
                  </a:schemeClr>
                </a:solidFill>
                <a:latin typeface="Candara" pitchFamily="34" charset="0"/>
              </a:rPr>
              <a:t>pharma</a:t>
            </a:r>
            <a:r>
              <a:rPr lang="en-US" sz="1050" kern="3000" spc="30" dirty="0" smtClean="0">
                <a:solidFill>
                  <a:schemeClr val="tx1">
                    <a:lumMod val="85000"/>
                    <a:lumOff val="15000"/>
                  </a:schemeClr>
                </a:solidFill>
                <a:latin typeface="Candara" pitchFamily="34" charset="0"/>
              </a:rPr>
              <a:t> and biotech space with a communications driven initiative</a:t>
            </a:r>
            <a:endParaRPr lang="en-US" sz="1050" kern="3000" spc="30" dirty="0">
              <a:solidFill>
                <a:schemeClr val="tx1">
                  <a:lumMod val="85000"/>
                  <a:lumOff val="15000"/>
                </a:schemeClr>
              </a:solidFill>
              <a:latin typeface="Candara" pitchFamily="34" charset="0"/>
            </a:endParaRPr>
          </a:p>
        </p:txBody>
      </p:sp>
      <p:sp>
        <p:nvSpPr>
          <p:cNvPr id="62" name="Rectangle 61"/>
          <p:cNvSpPr/>
          <p:nvPr/>
        </p:nvSpPr>
        <p:spPr>
          <a:xfrm>
            <a:off x="813991" y="3666968"/>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a:solidFill>
                  <a:srgbClr val="FF0000"/>
                </a:solidFill>
                <a:latin typeface="Sosa" pitchFamily="2" charset="0"/>
                <a:ea typeface="Entypo" pitchFamily="2" charset="0"/>
              </a:rPr>
              <a:t>3</a:t>
            </a:r>
            <a:endParaRPr lang="ru-RU" sz="6000" dirty="0">
              <a:solidFill>
                <a:srgbClr val="FF0000"/>
              </a:solidFill>
              <a:ea typeface="Entypo" pitchFamily="2" charset="0"/>
            </a:endParaRPr>
          </a:p>
        </p:txBody>
      </p:sp>
      <p:sp>
        <p:nvSpPr>
          <p:cNvPr id="63" name="TextBox 62"/>
          <p:cNvSpPr txBox="1"/>
          <p:nvPr/>
        </p:nvSpPr>
        <p:spPr>
          <a:xfrm>
            <a:off x="1619672" y="3968914"/>
            <a:ext cx="2793091" cy="738664"/>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Key part of the globalization effort for Ogilvy PR offering to increase corporate revenues and to develop a multi-nation, multi-market offering for clients.</a:t>
            </a:r>
            <a:endParaRPr lang="en-US" sz="1050" kern="3000" spc="30" dirty="0">
              <a:solidFill>
                <a:schemeClr val="tx1">
                  <a:lumMod val="85000"/>
                  <a:lumOff val="15000"/>
                </a:schemeClr>
              </a:solidFill>
              <a:latin typeface="Candara" pitchFamily="34" charset="0"/>
            </a:endParaRPr>
          </a:p>
        </p:txBody>
      </p:sp>
      <p:sp>
        <p:nvSpPr>
          <p:cNvPr id="66" name="Rectangle 65"/>
          <p:cNvSpPr/>
          <p:nvPr/>
        </p:nvSpPr>
        <p:spPr>
          <a:xfrm>
            <a:off x="4846439" y="2173179"/>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2</a:t>
            </a:r>
            <a:endParaRPr lang="ru-RU" sz="6000" dirty="0">
              <a:solidFill>
                <a:srgbClr val="FF0000"/>
              </a:solidFill>
              <a:ea typeface="Entypo" pitchFamily="2" charset="0"/>
            </a:endParaRPr>
          </a:p>
        </p:txBody>
      </p:sp>
      <p:sp>
        <p:nvSpPr>
          <p:cNvPr id="67" name="TextBox 66"/>
          <p:cNvSpPr txBox="1"/>
          <p:nvPr/>
        </p:nvSpPr>
        <p:spPr>
          <a:xfrm>
            <a:off x="5724128" y="2475125"/>
            <a:ext cx="2793091" cy="900246"/>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Took over investors relations for an organization with limited previous experience.  Quickly became one of the most highly regarded practitioners by Wall Street and peers.</a:t>
            </a:r>
            <a:endParaRPr lang="en-US" sz="1050" kern="3000" spc="30" dirty="0">
              <a:solidFill>
                <a:schemeClr val="tx1">
                  <a:lumMod val="85000"/>
                  <a:lumOff val="15000"/>
                </a:schemeClr>
              </a:solidFill>
              <a:latin typeface="Candara" pitchFamily="34" charset="0"/>
            </a:endParaRPr>
          </a:p>
        </p:txBody>
      </p:sp>
      <p:sp>
        <p:nvSpPr>
          <p:cNvPr id="68" name="Rectangle 67"/>
          <p:cNvSpPr/>
          <p:nvPr/>
        </p:nvSpPr>
        <p:spPr>
          <a:xfrm>
            <a:off x="4846439" y="3666968"/>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4</a:t>
            </a:r>
            <a:endParaRPr lang="ru-RU" sz="6000" dirty="0">
              <a:solidFill>
                <a:srgbClr val="FF0000"/>
              </a:solidFill>
              <a:ea typeface="Entypo" pitchFamily="2" charset="0"/>
            </a:endParaRPr>
          </a:p>
        </p:txBody>
      </p:sp>
      <p:sp>
        <p:nvSpPr>
          <p:cNvPr id="69" name="TextBox 68"/>
          <p:cNvSpPr txBox="1"/>
          <p:nvPr/>
        </p:nvSpPr>
        <p:spPr>
          <a:xfrm>
            <a:off x="5724128" y="3968914"/>
            <a:ext cx="2793091" cy="900246"/>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Took over London based practice at Ogilvy PR.  First decision to “burn it down” and start over.  Drove a 50-fold increase in revenue in ~2 years and grew a team to 25 professionals through a targeted prospecting effort.</a:t>
            </a:r>
            <a:endParaRPr lang="en-US" sz="1050" kern="3000" spc="30" dirty="0">
              <a:solidFill>
                <a:schemeClr val="tx1">
                  <a:lumMod val="85000"/>
                  <a:lumOff val="15000"/>
                </a:schemeClr>
              </a:solidFill>
              <a:latin typeface="Candara" pitchFamily="34" charset="0"/>
            </a:endParaRPr>
          </a:p>
        </p:txBody>
      </p:sp>
      <p:sp>
        <p:nvSpPr>
          <p:cNvPr id="72" name="TextBox 71"/>
          <p:cNvSpPr txBox="1"/>
          <p:nvPr/>
        </p:nvSpPr>
        <p:spPr>
          <a:xfrm>
            <a:off x="1711946" y="3590768"/>
            <a:ext cx="2500014"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Global Experience</a:t>
            </a:r>
            <a:endParaRPr lang="en-US" sz="1600" kern="3000" spc="30" dirty="0">
              <a:solidFill>
                <a:schemeClr val="bg1"/>
              </a:solidFill>
              <a:latin typeface="Ostrich Sans Black" pitchFamily="2" charset="0"/>
            </a:endParaRPr>
          </a:p>
        </p:txBody>
      </p:sp>
      <p:sp>
        <p:nvSpPr>
          <p:cNvPr id="74" name="TextBox 73"/>
          <p:cNvSpPr txBox="1"/>
          <p:nvPr/>
        </p:nvSpPr>
        <p:spPr>
          <a:xfrm>
            <a:off x="1691680" y="2096979"/>
            <a:ext cx="2500014"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Demand Generation</a:t>
            </a:r>
            <a:endParaRPr lang="en-US" sz="1600" kern="3000" spc="30" dirty="0">
              <a:solidFill>
                <a:schemeClr val="bg1"/>
              </a:solidFill>
              <a:latin typeface="Ostrich Sans Black" pitchFamily="2" charset="0"/>
            </a:endParaRPr>
          </a:p>
        </p:txBody>
      </p:sp>
      <p:sp>
        <p:nvSpPr>
          <p:cNvPr id="75" name="TextBox 74"/>
          <p:cNvSpPr txBox="1"/>
          <p:nvPr/>
        </p:nvSpPr>
        <p:spPr>
          <a:xfrm>
            <a:off x="5816402" y="2096979"/>
            <a:ext cx="2428006"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Adapting and Learning</a:t>
            </a:r>
            <a:endParaRPr lang="en-US" sz="1600" kern="3000" spc="30" dirty="0">
              <a:solidFill>
                <a:schemeClr val="bg1"/>
              </a:solidFill>
              <a:latin typeface="Ostrich Sans Black" pitchFamily="2" charset="0"/>
            </a:endParaRPr>
          </a:p>
        </p:txBody>
      </p:sp>
      <p:sp>
        <p:nvSpPr>
          <p:cNvPr id="76" name="TextBox 75"/>
          <p:cNvSpPr txBox="1"/>
          <p:nvPr/>
        </p:nvSpPr>
        <p:spPr>
          <a:xfrm>
            <a:off x="5816402" y="3590768"/>
            <a:ext cx="2428006"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Building a Practice</a:t>
            </a:r>
            <a:endParaRPr lang="en-US" sz="1600" kern="3000" spc="30" dirty="0">
              <a:solidFill>
                <a:schemeClr val="bg1"/>
              </a:solidFill>
              <a:latin typeface="Ostrich Sans Black" pitchFamily="2" charset="0"/>
            </a:endParaRPr>
          </a:p>
        </p:txBody>
      </p:sp>
      <p:cxnSp>
        <p:nvCxnSpPr>
          <p:cNvPr id="78" name="Straight Connector 77"/>
          <p:cNvCxnSpPr/>
          <p:nvPr/>
        </p:nvCxnSpPr>
        <p:spPr>
          <a:xfrm>
            <a:off x="902714" y="3429000"/>
            <a:ext cx="7341694" cy="0"/>
          </a:xfrm>
          <a:prstGeom prst="line">
            <a:avLst/>
          </a:prstGeom>
          <a:ln w="3175">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Rectangle 30">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32" name="Rectangle 31">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6" name="Rectangle 35"/>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7" name="Rectangle 36"/>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8" name="Rectangle 37"/>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24874606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64000">
                                          <p:cBhvr additive="base">
                                            <p:cTn id="7" dur="1000" fill="hold"/>
                                            <p:tgtEl>
                                              <p:spTgt spid="36"/>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14:bounceEnd="64000">
                                          <p:cBhvr additive="base">
                                            <p:cTn id="16" dur="500" fill="hold"/>
                                            <p:tgtEl>
                                              <p:spTgt spid="38"/>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animBg="1"/>
        </p:bldLst>
      </p:timing>
    </mc:Choice>
    <mc:Fallback>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1+#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ppt_x"/>
                                              </p:val>
                                            </p:tav>
                                            <p:tav tm="100000">
                                              <p:val>
                                                <p:strVal val="#ppt_x"/>
                                              </p:val>
                                            </p:tav>
                                          </p:tavLst>
                                        </p:anim>
                                        <p:anim calcmode="lin" valueType="num">
                                          <p:cBhvr additive="base">
                                            <p:cTn id="17"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p:bldP spid="38"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Logo Placeholder">
            <a:hlinkClick r:id="" action="ppaction://hlinkshowjump?jump=firstslide"/>
          </p:cNvPr>
          <p:cNvGraphicFramePr/>
          <p:nvPr>
            <p:extLst>
              <p:ext uri="{D42A27DB-BD31-4B8C-83A1-F6EECF244321}">
                <p14:modId xmlns:p14="http://schemas.microsoft.com/office/powerpoint/2010/main" val="2108169313"/>
              </p:ext>
            </p:extLst>
          </p:nvPr>
        </p:nvGraphicFramePr>
        <p:xfrm>
          <a:off x="801436" y="1196752"/>
          <a:ext cx="2402412" cy="25273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3" name="TextBox 22"/>
          <p:cNvSpPr txBox="1"/>
          <p:nvPr/>
        </p:nvSpPr>
        <p:spPr>
          <a:xfrm>
            <a:off x="1907704" y="304741"/>
            <a:ext cx="5875899"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a:t>
            </a:r>
            <a:r>
              <a:rPr lang="en-US" sz="1050" i="1" kern="3000" dirty="0" smtClean="0">
                <a:solidFill>
                  <a:schemeClr val="tx1">
                    <a:lumMod val="75000"/>
                    <a:lumOff val="25000"/>
                  </a:schemeClr>
                </a:solidFill>
                <a:latin typeface="Ostrich Sans Black" pitchFamily="2" charset="0"/>
              </a:rPr>
              <a:t>/good practitioners don’t do what they’ve done they apply their skills for what they need to do</a:t>
            </a:r>
            <a:endParaRPr lang="en-US" sz="1050" i="1" kern="3000" dirty="0">
              <a:solidFill>
                <a:schemeClr val="tx1">
                  <a:lumMod val="75000"/>
                  <a:lumOff val="25000"/>
                </a:schemeClr>
              </a:solidFill>
              <a:latin typeface="Ostrich Sans Black" pitchFamily="2" charset="0"/>
            </a:endParaRPr>
          </a:p>
        </p:txBody>
      </p:sp>
      <p:grpSp>
        <p:nvGrpSpPr>
          <p:cNvPr id="3" name="Group 2"/>
          <p:cNvGrpSpPr/>
          <p:nvPr/>
        </p:nvGrpSpPr>
        <p:grpSpPr>
          <a:xfrm>
            <a:off x="731290" y="4379521"/>
            <a:ext cx="3499779" cy="1209719"/>
            <a:chOff x="731290" y="4163497"/>
            <a:chExt cx="3499779" cy="1543827"/>
          </a:xfrm>
        </p:grpSpPr>
        <p:sp>
          <p:nvSpPr>
            <p:cNvPr id="89" name="Content Placeholder 10"/>
            <p:cNvSpPr txBox="1">
              <a:spLocks/>
            </p:cNvSpPr>
            <p:nvPr/>
          </p:nvSpPr>
          <p:spPr>
            <a:xfrm>
              <a:off x="731290" y="4478901"/>
              <a:ext cx="3499779" cy="122842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i="1" kern="3000" spc="30" dirty="0" smtClean="0">
                  <a:solidFill>
                    <a:schemeClr val="tx1">
                      <a:lumMod val="75000"/>
                      <a:lumOff val="25000"/>
                    </a:schemeClr>
                  </a:solidFill>
                  <a:latin typeface="Candara" pitchFamily="34" charset="0"/>
                </a:rPr>
                <a:t>I’m seeking to transfer my skills </a:t>
              </a:r>
              <a:r>
                <a:rPr lang="en-US" sz="1100" i="1" kern="3000" spc="30" dirty="0" smtClean="0">
                  <a:solidFill>
                    <a:schemeClr val="tx1">
                      <a:lumMod val="75000"/>
                      <a:lumOff val="25000"/>
                    </a:schemeClr>
                  </a:solidFill>
                  <a:latin typeface="Candara" pitchFamily="34" charset="0"/>
                </a:rPr>
                <a:t>to the technology space so I can leverage my expertise </a:t>
              </a:r>
              <a:r>
                <a:rPr lang="en-US" sz="1100" i="1" kern="3000" spc="30" dirty="0" smtClean="0">
                  <a:solidFill>
                    <a:schemeClr val="tx1">
                      <a:lumMod val="75000"/>
                      <a:lumOff val="25000"/>
                    </a:schemeClr>
                  </a:solidFill>
                  <a:latin typeface="Candara" pitchFamily="34" charset="0"/>
                </a:rPr>
                <a:t>in marketing communications, corporate communications, investor relations, issues management and executive communications.  </a:t>
              </a:r>
              <a:endParaRPr lang="en-US" sz="1100" i="1" kern="3000" spc="30" dirty="0">
                <a:solidFill>
                  <a:schemeClr val="tx1">
                    <a:lumMod val="75000"/>
                    <a:lumOff val="25000"/>
                  </a:schemeClr>
                </a:solidFill>
                <a:latin typeface="Candara" pitchFamily="34" charset="0"/>
              </a:endParaRPr>
            </a:p>
          </p:txBody>
        </p:sp>
        <p:sp>
          <p:nvSpPr>
            <p:cNvPr id="90" name="TextBox 89"/>
            <p:cNvSpPr txBox="1"/>
            <p:nvPr/>
          </p:nvSpPr>
          <p:spPr>
            <a:xfrm>
              <a:off x="731291" y="4163497"/>
              <a:ext cx="748923" cy="338554"/>
            </a:xfrm>
            <a:prstGeom prst="rect">
              <a:avLst/>
            </a:prstGeom>
            <a:noFill/>
            <a:effectLst/>
          </p:spPr>
          <p:txBody>
            <a:bodyPr wrap="none" rtlCol="0">
              <a:spAutoFit/>
            </a:bodyPr>
            <a:lstStyle/>
            <a:p>
              <a:r>
                <a:rPr lang="en-US" sz="1600" kern="3000" spc="30" dirty="0" smtClean="0">
                  <a:solidFill>
                    <a:srgbClr val="FF0000"/>
                  </a:solidFill>
                  <a:latin typeface="Ostrich Sans Black" pitchFamily="2" charset="0"/>
                </a:rPr>
                <a:t>GOAL</a:t>
              </a:r>
              <a:endParaRPr lang="en-US" sz="1600" kern="3000" spc="30" dirty="0">
                <a:solidFill>
                  <a:srgbClr val="FF0000"/>
                </a:solidFill>
                <a:latin typeface="Ostrich Sans Black" pitchFamily="2" charset="0"/>
              </a:endParaRPr>
            </a:p>
          </p:txBody>
        </p:sp>
      </p:grpSp>
      <p:sp>
        <p:nvSpPr>
          <p:cNvPr id="91" name="Content Placeholder 10"/>
          <p:cNvSpPr txBox="1">
            <a:spLocks/>
          </p:cNvSpPr>
          <p:nvPr/>
        </p:nvSpPr>
        <p:spPr>
          <a:xfrm>
            <a:off x="6922615" y="4478900"/>
            <a:ext cx="2185889" cy="1758411"/>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Practitioner of 360 Degree Brand Stewardship</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Innovative PR Programs</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Demand/Lead Generation Programs</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Integrated Marketing Communications </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Global </a:t>
            </a:r>
            <a:r>
              <a:rPr lang="en-US" sz="1100" kern="3000" spc="30" dirty="0" smtClean="0">
                <a:solidFill>
                  <a:schemeClr val="tx1">
                    <a:lumMod val="75000"/>
                    <a:lumOff val="25000"/>
                  </a:schemeClr>
                </a:solidFill>
                <a:latin typeface="Candara" pitchFamily="34" charset="0"/>
              </a:rPr>
              <a:t>Communications Initiatives</a:t>
            </a:r>
            <a:endParaRPr lang="en-US" sz="1100" kern="3000" spc="30" dirty="0" smtClean="0">
              <a:solidFill>
                <a:schemeClr val="tx1">
                  <a:lumMod val="75000"/>
                  <a:lumOff val="25000"/>
                </a:schemeClr>
              </a:solidFill>
              <a:latin typeface="Candara" pitchFamily="34" charset="0"/>
            </a:endParaRPr>
          </a:p>
        </p:txBody>
      </p:sp>
      <p:sp>
        <p:nvSpPr>
          <p:cNvPr id="92" name="TextBox 91"/>
          <p:cNvSpPr txBox="1"/>
          <p:nvPr/>
        </p:nvSpPr>
        <p:spPr>
          <a:xfrm>
            <a:off x="6922616" y="4163497"/>
            <a:ext cx="1465808" cy="338554"/>
          </a:xfrm>
          <a:prstGeom prst="rect">
            <a:avLst/>
          </a:prstGeom>
          <a:noFill/>
          <a:effectLst/>
        </p:spPr>
        <p:txBody>
          <a:bodyPr wrap="square" rtlCol="0">
            <a:spAutoFit/>
          </a:bodyPr>
          <a:lstStyle/>
          <a:p>
            <a:r>
              <a:rPr lang="en-US" sz="1600" kern="3000" spc="30" dirty="0" smtClean="0">
                <a:solidFill>
                  <a:srgbClr val="FF0000"/>
                </a:solidFill>
                <a:latin typeface="Ostrich Sans Black" pitchFamily="2" charset="0"/>
              </a:rPr>
              <a:t>Highlights</a:t>
            </a:r>
            <a:endParaRPr lang="en-US" sz="1600" kern="3000" spc="30" dirty="0">
              <a:solidFill>
                <a:srgbClr val="FF0000"/>
              </a:solidFill>
              <a:latin typeface="Ostrich Sans Black" pitchFamily="2" charset="0"/>
            </a:endParaRPr>
          </a:p>
        </p:txBody>
      </p:sp>
      <p:sp>
        <p:nvSpPr>
          <p:cNvPr id="93" name="Content Placeholder 10"/>
          <p:cNvSpPr txBox="1">
            <a:spLocks/>
          </p:cNvSpPr>
          <p:nvPr/>
        </p:nvSpPr>
        <p:spPr>
          <a:xfrm>
            <a:off x="4427984" y="4478901"/>
            <a:ext cx="2334619" cy="1528036"/>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Senior Management Advisor</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Brand </a:t>
            </a:r>
            <a:r>
              <a:rPr lang="en-US" sz="1100" kern="3000" spc="30" dirty="0" smtClean="0">
                <a:solidFill>
                  <a:schemeClr val="tx1">
                    <a:lumMod val="75000"/>
                    <a:lumOff val="25000"/>
                  </a:schemeClr>
                </a:solidFill>
                <a:latin typeface="Candara" pitchFamily="34" charset="0"/>
              </a:rPr>
              <a:t>Development, Messaging</a:t>
            </a:r>
            <a:endParaRPr lang="en-US" sz="1100" kern="3000" spc="30" dirty="0" smtClean="0">
              <a:solidFill>
                <a:schemeClr val="tx1">
                  <a:lumMod val="75000"/>
                  <a:lumOff val="25000"/>
                </a:schemeClr>
              </a:solidFill>
              <a:latin typeface="Candara" pitchFamily="34" charset="0"/>
            </a:endParaRP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Product </a:t>
            </a:r>
            <a:r>
              <a:rPr lang="en-US" sz="1100" kern="3000" spc="30" dirty="0" smtClean="0">
                <a:solidFill>
                  <a:schemeClr val="tx1">
                    <a:lumMod val="75000"/>
                    <a:lumOff val="25000"/>
                  </a:schemeClr>
                </a:solidFill>
                <a:latin typeface="Candara" pitchFamily="34" charset="0"/>
              </a:rPr>
              <a:t>Communications</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Executive Communications</a:t>
            </a:r>
            <a:endParaRPr lang="en-US" sz="1100" kern="3000" spc="30" dirty="0" smtClean="0">
              <a:solidFill>
                <a:schemeClr val="tx1">
                  <a:lumMod val="75000"/>
                  <a:lumOff val="25000"/>
                </a:schemeClr>
              </a:solidFill>
              <a:latin typeface="Candara" pitchFamily="34" charset="0"/>
            </a:endParaRP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Issues Management</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Media Relations</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Investor Relations</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Strong Written and Verbal skills</a:t>
            </a:r>
          </a:p>
        </p:txBody>
      </p:sp>
      <p:sp>
        <p:nvSpPr>
          <p:cNvPr id="94" name="TextBox 93"/>
          <p:cNvSpPr txBox="1"/>
          <p:nvPr/>
        </p:nvSpPr>
        <p:spPr>
          <a:xfrm>
            <a:off x="4576715" y="4163497"/>
            <a:ext cx="1165203" cy="338554"/>
          </a:xfrm>
          <a:prstGeom prst="rect">
            <a:avLst/>
          </a:prstGeom>
          <a:noFill/>
          <a:effectLst/>
        </p:spPr>
        <p:txBody>
          <a:bodyPr wrap="none" rtlCol="0">
            <a:spAutoFit/>
          </a:bodyPr>
          <a:lstStyle/>
          <a:p>
            <a:r>
              <a:rPr lang="en-US" sz="1600" kern="3000" spc="30" dirty="0" smtClean="0">
                <a:solidFill>
                  <a:srgbClr val="FF0000"/>
                </a:solidFill>
                <a:latin typeface="Ostrich Sans Black" pitchFamily="2" charset="0"/>
              </a:rPr>
              <a:t>Core Skills</a:t>
            </a:r>
            <a:endParaRPr lang="en-US" sz="1600" kern="3000" spc="30" dirty="0">
              <a:solidFill>
                <a:srgbClr val="FF0000"/>
              </a:solidFill>
              <a:latin typeface="Ostrich Sans Black" pitchFamily="2" charset="0"/>
            </a:endParaRPr>
          </a:p>
        </p:txBody>
      </p:sp>
      <p:cxnSp>
        <p:nvCxnSpPr>
          <p:cNvPr id="95" name="Straight Connector 94"/>
          <p:cNvCxnSpPr/>
          <p:nvPr/>
        </p:nvCxnSpPr>
        <p:spPr>
          <a:xfrm>
            <a:off x="4398499" y="4271621"/>
            <a:ext cx="0" cy="1620101"/>
          </a:xfrm>
          <a:prstGeom prst="line">
            <a:avLst/>
          </a:prstGeom>
          <a:ln w="3175">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768996" y="4278712"/>
            <a:ext cx="0" cy="1620101"/>
          </a:xfrm>
          <a:prstGeom prst="line">
            <a:avLst/>
          </a:prstGeom>
          <a:ln w="3175">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1008550" y="3717032"/>
            <a:ext cx="2195298"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4" name="TextBox 33"/>
          <p:cNvSpPr txBox="1"/>
          <p:nvPr/>
        </p:nvSpPr>
        <p:spPr>
          <a:xfrm>
            <a:off x="1041755" y="3724146"/>
            <a:ext cx="1813317" cy="400110"/>
          </a:xfrm>
          <a:prstGeom prst="rect">
            <a:avLst/>
          </a:prstGeom>
          <a:noFill/>
        </p:spPr>
        <p:txBody>
          <a:bodyPr wrap="none" rtlCol="0">
            <a:spAutoFit/>
          </a:bodyPr>
          <a:lstStyle/>
          <a:p>
            <a:r>
              <a:rPr lang="en-US" sz="2000" kern="3000" spc="30" dirty="0" smtClean="0">
                <a:solidFill>
                  <a:schemeClr val="bg1"/>
                </a:solidFill>
                <a:latin typeface="Ostrich Sans Black" pitchFamily="2" charset="0"/>
              </a:rPr>
              <a:t>Charles Butler</a:t>
            </a:r>
            <a:endParaRPr lang="en-US" sz="2000" kern="3000" spc="30" dirty="0">
              <a:solidFill>
                <a:schemeClr val="bg1"/>
              </a:solidFill>
              <a:latin typeface="Ostrich Sans Black" pitchFamily="2" charset="0"/>
            </a:endParaRPr>
          </a:p>
        </p:txBody>
      </p:sp>
      <p:sp>
        <p:nvSpPr>
          <p:cNvPr id="36" name="Rectangle 35"/>
          <p:cNvSpPr/>
          <p:nvPr/>
        </p:nvSpPr>
        <p:spPr>
          <a:xfrm>
            <a:off x="815205" y="3717032"/>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0" name="Rectangle 29">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31" name="Rectangle 30">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2" name="Rectangle 31"/>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9" name="Rectangle 38"/>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40" name="Rectangle 39"/>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
        <p:nvSpPr>
          <p:cNvPr id="2" name="Rectangle 1"/>
          <p:cNvSpPr/>
          <p:nvPr/>
        </p:nvSpPr>
        <p:spPr>
          <a:xfrm>
            <a:off x="3491880" y="1196752"/>
            <a:ext cx="4824536" cy="2880320"/>
          </a:xfrm>
          <a:prstGeom prst="rect">
            <a:avLst/>
          </a:prstGeom>
          <a:ln w="9525" cmpd="sng">
            <a:noFill/>
          </a:ln>
        </p:spPr>
        <p:style>
          <a:lnRef idx="2">
            <a:schemeClr val="dk1"/>
          </a:lnRef>
          <a:fillRef idx="1">
            <a:schemeClr val="lt1"/>
          </a:fillRef>
          <a:effectRef idx="0">
            <a:schemeClr val="dk1"/>
          </a:effectRef>
          <a:fontRef idx="minor">
            <a:schemeClr val="dk1"/>
          </a:fontRef>
        </p:style>
        <p:txBody>
          <a:bodyPr rtlCol="0" anchor="t"/>
          <a:lstStyle/>
          <a:p>
            <a:r>
              <a:rPr lang="en-US" sz="1000" dirty="0">
                <a:solidFill>
                  <a:schemeClr val="tx1"/>
                </a:solidFill>
                <a:effectLst/>
              </a:rPr>
              <a:t>Charles Butler, most recently worked at Exelixis, Inc. a commercial stage biotechnology company, where he served as the Vice President of Corporate Communications and Investor Relations during his 10 years at the company.  Prior to Exelixis, Charles worked at Ogilvy Public Relations Worldwide, where he served in senior positions based both in the New York and London offices.  At Exelixis, Charles is responsible for all communications activities including corporate communications, brand communications, investor relations, issues communications, internal communications, interactive communications, corporate branding and identity.  In his role at Exelixis, Charles is the primary liaison and spokesperson with the media and investors.  He is also the primary communications advisor to CEO and the senior management team.</a:t>
            </a:r>
          </a:p>
          <a:p>
            <a:r>
              <a:rPr lang="en-US" sz="1000" dirty="0">
                <a:solidFill>
                  <a:schemeClr val="tx1"/>
                </a:solidFill>
                <a:effectLst/>
              </a:rPr>
              <a:t> </a:t>
            </a:r>
          </a:p>
          <a:p>
            <a:r>
              <a:rPr lang="en-US" sz="1000" dirty="0">
                <a:solidFill>
                  <a:schemeClr val="tx1"/>
                </a:solidFill>
                <a:effectLst/>
              </a:rPr>
              <a:t>Prior to Exelixis, Charles worked at Ogilvy Public Relations Worldwide holding senior positions in both the New York and London offices.  In New York, he was the brand lead or senior team member for several major pharmaceutical brands and helped launch several $1B brands.  In London, Charles managed the London and European healthcare practice where he managed a team of 25 professionals and grew the business from &gt;$100,000 to over $5,000,000. </a:t>
            </a:r>
          </a:p>
        </p:txBody>
      </p:sp>
    </p:spTree>
    <p:extLst>
      <p:ext uri="{BB962C8B-B14F-4D97-AF65-F5344CB8AC3E}">
        <p14:creationId xmlns:p14="http://schemas.microsoft.com/office/powerpoint/2010/main" val="1404090085"/>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zameer maliq\Downloads\black-and-white-clouds-nature-skyscapes-fresh-hd-wallpap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0728"/>
            <a:ext cx="9144000" cy="5346594"/>
          </a:xfrm>
          <a:prstGeom prst="rect">
            <a:avLst/>
          </a:prstGeom>
          <a:solidFill>
            <a:srgbClr val="000000"/>
          </a:solidFill>
        </p:spPr>
      </p:pic>
      <p:sp>
        <p:nvSpPr>
          <p:cNvPr id="5" name="Rectangle 4"/>
          <p:cNvSpPr/>
          <p:nvPr/>
        </p:nvSpPr>
        <p:spPr>
          <a:xfrm>
            <a:off x="0" y="980728"/>
            <a:ext cx="9144000" cy="2736304"/>
          </a:xfrm>
          <a:prstGeom prst="rect">
            <a:avLst/>
          </a:pr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 name="Rectangle 5"/>
          <p:cNvSpPr/>
          <p:nvPr/>
        </p:nvSpPr>
        <p:spPr>
          <a:xfrm>
            <a:off x="755576" y="3933056"/>
            <a:ext cx="2356625"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1" name="Rectangle 10"/>
          <p:cNvSpPr/>
          <p:nvPr/>
        </p:nvSpPr>
        <p:spPr>
          <a:xfrm>
            <a:off x="919230" y="4149080"/>
            <a:ext cx="2029316"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3" name="Rectangle 12"/>
          <p:cNvSpPr/>
          <p:nvPr/>
        </p:nvSpPr>
        <p:spPr>
          <a:xfrm>
            <a:off x="837403" y="4149080"/>
            <a:ext cx="392771"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Sosa" pitchFamily="2" charset="0"/>
                <a:ea typeface="Entypo" pitchFamily="2" charset="0"/>
              </a:rPr>
              <a:t>1</a:t>
            </a:r>
            <a:endParaRPr lang="ru-RU" sz="2800" dirty="0">
              <a:solidFill>
                <a:schemeClr val="bg1"/>
              </a:solidFill>
              <a:ea typeface="Entypo" pitchFamily="2" charset="0"/>
            </a:endParaRPr>
          </a:p>
        </p:txBody>
      </p:sp>
      <p:sp>
        <p:nvSpPr>
          <p:cNvPr id="14" name="Rectangle 13"/>
          <p:cNvSpPr/>
          <p:nvPr/>
        </p:nvSpPr>
        <p:spPr>
          <a:xfrm>
            <a:off x="818671" y="4599999"/>
            <a:ext cx="2178382" cy="1107996"/>
          </a:xfrm>
          <a:prstGeom prst="rect">
            <a:avLst/>
          </a:prstGeom>
        </p:spPr>
        <p:txBody>
          <a:bodyPr wrap="square">
            <a:spAutoFit/>
          </a:bodyPr>
          <a:lstStyle/>
          <a:p>
            <a:r>
              <a:rPr lang="en-US" sz="1100" kern="3000" spc="30" dirty="0" smtClean="0">
                <a:solidFill>
                  <a:schemeClr val="tx1">
                    <a:lumMod val="65000"/>
                    <a:lumOff val="35000"/>
                  </a:schemeClr>
                </a:solidFill>
                <a:latin typeface="Candara" pitchFamily="34" charset="0"/>
              </a:rPr>
              <a:t>Tactics don</a:t>
            </a:r>
            <a:r>
              <a:rPr lang="fr-FR" sz="1100" kern="3000" spc="30" dirty="0" smtClean="0">
                <a:solidFill>
                  <a:schemeClr val="tx1">
                    <a:lumMod val="65000"/>
                    <a:lumOff val="35000"/>
                  </a:schemeClr>
                </a:solidFill>
                <a:latin typeface="Candara" pitchFamily="34" charset="0"/>
              </a:rPr>
              <a:t>’</a:t>
            </a:r>
            <a:r>
              <a:rPr lang="en-US" sz="1100" kern="3000" spc="30" dirty="0" smtClean="0">
                <a:solidFill>
                  <a:schemeClr val="tx1">
                    <a:lumMod val="65000"/>
                    <a:lumOff val="35000"/>
                  </a:schemeClr>
                </a:solidFill>
                <a:latin typeface="Candara" pitchFamily="34" charset="0"/>
              </a:rPr>
              <a:t>t sell or engage customers.  Different mediums and media are necessary but the message they carry and the brand they serve drives the sell and engagement</a:t>
            </a:r>
            <a:endParaRPr lang="en-US" sz="1100" kern="3000" spc="30" dirty="0" smtClean="0">
              <a:solidFill>
                <a:schemeClr val="tx1">
                  <a:lumMod val="65000"/>
                  <a:lumOff val="35000"/>
                </a:schemeClr>
              </a:solidFill>
              <a:latin typeface="Candara" pitchFamily="34" charset="0"/>
            </a:endParaRPr>
          </a:p>
        </p:txBody>
      </p:sp>
      <p:sp>
        <p:nvSpPr>
          <p:cNvPr id="12" name="Rectangle 11"/>
          <p:cNvSpPr/>
          <p:nvPr/>
        </p:nvSpPr>
        <p:spPr>
          <a:xfrm>
            <a:off x="1115616" y="4195827"/>
            <a:ext cx="1800192" cy="338554"/>
          </a:xfrm>
          <a:prstGeom prst="rect">
            <a:avLst/>
          </a:prstGeom>
        </p:spPr>
        <p:txBody>
          <a:bodyPr wrap="none">
            <a:spAutoFit/>
          </a:bodyPr>
          <a:lstStyle/>
          <a:p>
            <a:r>
              <a:rPr lang="ms-MY" sz="1600" dirty="0" smtClean="0">
                <a:solidFill>
                  <a:schemeClr val="bg1"/>
                </a:solidFill>
                <a:latin typeface="Ostrich Sans Black" pitchFamily="2" charset="0"/>
                <a:ea typeface="Adobe Kaiti Std R" pitchFamily="18" charset="-128"/>
              </a:rPr>
              <a:t> Tactics Don’t Sell</a:t>
            </a:r>
            <a:endParaRPr lang="ms-MY" sz="1600" dirty="0">
              <a:solidFill>
                <a:schemeClr val="bg1"/>
              </a:solidFill>
            </a:endParaRPr>
          </a:p>
        </p:txBody>
      </p:sp>
      <p:sp>
        <p:nvSpPr>
          <p:cNvPr id="15" name="Rectangle 14"/>
          <p:cNvSpPr/>
          <p:nvPr/>
        </p:nvSpPr>
        <p:spPr>
          <a:xfrm>
            <a:off x="8282048" y="260648"/>
            <a:ext cx="552776" cy="55277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
        <p:nvSpPr>
          <p:cNvPr id="18" name="Rectangle 17"/>
          <p:cNvSpPr/>
          <p:nvPr/>
        </p:nvSpPr>
        <p:spPr>
          <a:xfrm>
            <a:off x="3347864" y="3933056"/>
            <a:ext cx="2356625"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9" name="Rectangle 18"/>
          <p:cNvSpPr/>
          <p:nvPr/>
        </p:nvSpPr>
        <p:spPr>
          <a:xfrm>
            <a:off x="3511518" y="4149080"/>
            <a:ext cx="2029316"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0" name="Rectangle 19"/>
          <p:cNvSpPr/>
          <p:nvPr/>
        </p:nvSpPr>
        <p:spPr>
          <a:xfrm>
            <a:off x="3429691" y="4149080"/>
            <a:ext cx="392771"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Sosa" pitchFamily="2" charset="0"/>
                <a:ea typeface="Entypo" pitchFamily="2" charset="0"/>
              </a:rPr>
              <a:t>2</a:t>
            </a:r>
            <a:endParaRPr lang="ru-RU" sz="2800" dirty="0">
              <a:solidFill>
                <a:schemeClr val="bg1"/>
              </a:solidFill>
              <a:ea typeface="Entypo" pitchFamily="2" charset="0"/>
            </a:endParaRPr>
          </a:p>
        </p:txBody>
      </p:sp>
      <p:sp>
        <p:nvSpPr>
          <p:cNvPr id="21" name="Rectangle 20"/>
          <p:cNvSpPr/>
          <p:nvPr/>
        </p:nvSpPr>
        <p:spPr>
          <a:xfrm>
            <a:off x="3410959" y="4599999"/>
            <a:ext cx="2178382" cy="1107996"/>
          </a:xfrm>
          <a:prstGeom prst="rect">
            <a:avLst/>
          </a:prstGeom>
        </p:spPr>
        <p:txBody>
          <a:bodyPr wrap="square">
            <a:spAutoFit/>
          </a:bodyPr>
          <a:lstStyle/>
          <a:p>
            <a:r>
              <a:rPr lang="en-US" sz="1100" kern="3000" spc="30" dirty="0" smtClean="0">
                <a:solidFill>
                  <a:schemeClr val="tx1">
                    <a:lumMod val="65000"/>
                    <a:lumOff val="35000"/>
                  </a:schemeClr>
                </a:solidFill>
                <a:latin typeface="Candara" pitchFamily="34" charset="0"/>
              </a:rPr>
              <a:t>Communications efforts cant be disconnected from the marketing apparatus.  If it is, that</a:t>
            </a:r>
            <a:r>
              <a:rPr lang="fr-FR" sz="1100" kern="3000" spc="30" dirty="0" smtClean="0">
                <a:solidFill>
                  <a:schemeClr val="tx1">
                    <a:lumMod val="65000"/>
                    <a:lumOff val="35000"/>
                  </a:schemeClr>
                </a:solidFill>
                <a:latin typeface="Candara" pitchFamily="34" charset="0"/>
              </a:rPr>
              <a:t>’</a:t>
            </a:r>
            <a:r>
              <a:rPr lang="en-US" sz="1100" kern="3000" spc="30" dirty="0" smtClean="0">
                <a:solidFill>
                  <a:schemeClr val="tx1">
                    <a:lumMod val="65000"/>
                    <a:lumOff val="35000"/>
                  </a:schemeClr>
                </a:solidFill>
                <a:latin typeface="Candara" pitchFamily="34" charset="0"/>
              </a:rPr>
              <a:t>s publicity which often feels good or looks cool but doesn’t sell or engage customers</a:t>
            </a:r>
            <a:endParaRPr lang="en-US" sz="1100" kern="3000" spc="30" dirty="0" smtClean="0">
              <a:solidFill>
                <a:schemeClr val="tx1">
                  <a:lumMod val="65000"/>
                  <a:lumOff val="35000"/>
                </a:schemeClr>
              </a:solidFill>
              <a:latin typeface="Candara" pitchFamily="34" charset="0"/>
            </a:endParaRPr>
          </a:p>
        </p:txBody>
      </p:sp>
      <p:sp>
        <p:nvSpPr>
          <p:cNvPr id="22" name="Rectangle 21"/>
          <p:cNvSpPr/>
          <p:nvPr/>
        </p:nvSpPr>
        <p:spPr>
          <a:xfrm>
            <a:off x="3820893" y="4195827"/>
            <a:ext cx="1803899" cy="338554"/>
          </a:xfrm>
          <a:prstGeom prst="rect">
            <a:avLst/>
          </a:prstGeom>
        </p:spPr>
        <p:txBody>
          <a:bodyPr wrap="none">
            <a:spAutoFit/>
          </a:bodyPr>
          <a:lstStyle/>
          <a:p>
            <a:r>
              <a:rPr lang="ms-MY" sz="1600" dirty="0" smtClean="0">
                <a:solidFill>
                  <a:schemeClr val="bg1"/>
                </a:solidFill>
                <a:latin typeface="Ostrich Sans Black" pitchFamily="2" charset="0"/>
                <a:ea typeface="Adobe Kaiti Std R" pitchFamily="18" charset="-128"/>
              </a:rPr>
              <a:t>PR Can’t Fly Solo</a:t>
            </a:r>
            <a:endParaRPr lang="ms-MY" sz="1600" dirty="0">
              <a:solidFill>
                <a:schemeClr val="bg1"/>
              </a:solidFill>
            </a:endParaRPr>
          </a:p>
        </p:txBody>
      </p:sp>
      <p:sp>
        <p:nvSpPr>
          <p:cNvPr id="23" name="Rectangle 22"/>
          <p:cNvSpPr/>
          <p:nvPr/>
        </p:nvSpPr>
        <p:spPr>
          <a:xfrm>
            <a:off x="5955590" y="3933056"/>
            <a:ext cx="2356625"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4" name="Rectangle 23"/>
          <p:cNvSpPr/>
          <p:nvPr/>
        </p:nvSpPr>
        <p:spPr>
          <a:xfrm>
            <a:off x="6119244" y="4149080"/>
            <a:ext cx="2029316"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5" name="Rectangle 24"/>
          <p:cNvSpPr/>
          <p:nvPr/>
        </p:nvSpPr>
        <p:spPr>
          <a:xfrm>
            <a:off x="6037417" y="4149080"/>
            <a:ext cx="392771"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Sosa" pitchFamily="2" charset="0"/>
                <a:ea typeface="Entypo" pitchFamily="2" charset="0"/>
              </a:rPr>
              <a:t>3</a:t>
            </a:r>
            <a:endParaRPr lang="ru-RU" sz="2800" dirty="0">
              <a:solidFill>
                <a:schemeClr val="bg1"/>
              </a:solidFill>
              <a:ea typeface="Entypo" pitchFamily="2" charset="0"/>
            </a:endParaRPr>
          </a:p>
        </p:txBody>
      </p:sp>
      <p:sp>
        <p:nvSpPr>
          <p:cNvPr id="26" name="Rectangle 25"/>
          <p:cNvSpPr/>
          <p:nvPr/>
        </p:nvSpPr>
        <p:spPr>
          <a:xfrm>
            <a:off x="6018685" y="4599999"/>
            <a:ext cx="2178382" cy="1277273"/>
          </a:xfrm>
          <a:prstGeom prst="rect">
            <a:avLst/>
          </a:prstGeom>
        </p:spPr>
        <p:txBody>
          <a:bodyPr wrap="square">
            <a:spAutoFit/>
          </a:bodyPr>
          <a:lstStyle/>
          <a:p>
            <a:r>
              <a:rPr lang="en-US" sz="1100" kern="3000" spc="30" dirty="0" smtClean="0">
                <a:solidFill>
                  <a:schemeClr val="tx1">
                    <a:lumMod val="65000"/>
                    <a:lumOff val="35000"/>
                  </a:schemeClr>
                </a:solidFill>
                <a:latin typeface="Candara" pitchFamily="34" charset="0"/>
              </a:rPr>
              <a:t>Relationships matter – but only on the margin.  A practitioner with a good story to tell will build relationships.  A practitioner with relationships without a good story won’t have them for very long.</a:t>
            </a:r>
            <a:endParaRPr lang="en-US" sz="1100" kern="3000" spc="30" dirty="0" smtClean="0">
              <a:solidFill>
                <a:schemeClr val="tx1">
                  <a:lumMod val="65000"/>
                  <a:lumOff val="35000"/>
                </a:schemeClr>
              </a:solidFill>
              <a:latin typeface="Candara" pitchFamily="34" charset="0"/>
            </a:endParaRPr>
          </a:p>
        </p:txBody>
      </p:sp>
      <p:sp>
        <p:nvSpPr>
          <p:cNvPr id="27" name="Rectangle 26"/>
          <p:cNvSpPr/>
          <p:nvPr/>
        </p:nvSpPr>
        <p:spPr>
          <a:xfrm>
            <a:off x="6428619" y="4195827"/>
            <a:ext cx="1416473" cy="338554"/>
          </a:xfrm>
          <a:prstGeom prst="rect">
            <a:avLst/>
          </a:prstGeom>
        </p:spPr>
        <p:txBody>
          <a:bodyPr wrap="none">
            <a:spAutoFit/>
          </a:bodyPr>
          <a:lstStyle/>
          <a:p>
            <a:r>
              <a:rPr lang="ms-MY" sz="1600" dirty="0" smtClean="0">
                <a:solidFill>
                  <a:schemeClr val="bg1"/>
                </a:solidFill>
                <a:latin typeface="Ostrich Sans Black" pitchFamily="2" charset="0"/>
                <a:ea typeface="Adobe Kaiti Std R" pitchFamily="18" charset="-128"/>
              </a:rPr>
              <a:t>Relationships</a:t>
            </a:r>
            <a:endParaRPr lang="ms-MY" sz="1600" dirty="0">
              <a:solidFill>
                <a:schemeClr val="bg1"/>
              </a:solidFill>
            </a:endParaRPr>
          </a:p>
        </p:txBody>
      </p:sp>
      <p:sp>
        <p:nvSpPr>
          <p:cNvPr id="40" name="Rectangle 39"/>
          <p:cNvSpPr/>
          <p:nvPr/>
        </p:nvSpPr>
        <p:spPr>
          <a:xfrm>
            <a:off x="107504" y="1700973"/>
            <a:ext cx="8928992" cy="1292662"/>
          </a:xfrm>
          <a:prstGeom prst="rect">
            <a:avLst/>
          </a:prstGeom>
        </p:spPr>
        <p:txBody>
          <a:bodyPr wrap="square">
            <a:spAutoFit/>
          </a:bodyPr>
          <a:lstStyle/>
          <a:p>
            <a:r>
              <a:rPr lang="ms-MY" sz="3200" b="1" dirty="0" smtClean="0">
                <a:solidFill>
                  <a:schemeClr val="bg1"/>
                </a:solidFill>
                <a:latin typeface="Calibri"/>
                <a:ea typeface="Adobe Kaiti Std R" pitchFamily="18" charset="-128"/>
                <a:cs typeface="Calibri"/>
              </a:rPr>
              <a:t>Good Communications Practicioners Should Know More About Brands than Communications</a:t>
            </a:r>
            <a:endParaRPr lang="ms-MY" sz="3200" dirty="0">
              <a:solidFill>
                <a:schemeClr val="bg1"/>
              </a:solidFill>
              <a:latin typeface="Ostrich Sans Black" pitchFamily="2" charset="0"/>
              <a:ea typeface="Adobe Kaiti Std R" pitchFamily="18" charset="-128"/>
            </a:endParaRPr>
          </a:p>
          <a:p>
            <a:endParaRPr lang="ms-MY" sz="1400" dirty="0" smtClean="0">
              <a:solidFill>
                <a:schemeClr val="bg1"/>
              </a:solidFill>
              <a:latin typeface="Ostrich Sans Black" pitchFamily="2" charset="0"/>
              <a:ea typeface="Adobe Kaiti Std R" pitchFamily="18" charset="-128"/>
            </a:endParaRPr>
          </a:p>
        </p:txBody>
      </p:sp>
    </p:spTree>
    <p:extLst>
      <p:ext uri="{BB962C8B-B14F-4D97-AF65-F5344CB8AC3E}">
        <p14:creationId xmlns:p14="http://schemas.microsoft.com/office/powerpoint/2010/main" val="325241431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360 Degree Brand Stewardship</a:t>
            </a:r>
            <a:endParaRPr lang="en-US" dirty="0"/>
          </a:p>
        </p:txBody>
      </p:sp>
      <p:sp>
        <p:nvSpPr>
          <p:cNvPr id="3" name="Content Placeholder 2"/>
          <p:cNvSpPr>
            <a:spLocks noGrp="1"/>
          </p:cNvSpPr>
          <p:nvPr>
            <p:ph idx="1"/>
          </p:nvPr>
        </p:nvSpPr>
        <p:spPr/>
        <p:txBody>
          <a:bodyPr>
            <a:normAutofit lnSpcReduction="10000"/>
          </a:bodyPr>
          <a:lstStyle/>
          <a:p>
            <a:r>
              <a:rPr lang="en-US" dirty="0" smtClean="0"/>
              <a:t>My foundational training in mar </a:t>
            </a:r>
            <a:r>
              <a:rPr lang="en-US" dirty="0" err="1" smtClean="0"/>
              <a:t>comms</a:t>
            </a:r>
            <a:r>
              <a:rPr lang="en-US" dirty="0" smtClean="0"/>
              <a:t> is all about the brand</a:t>
            </a:r>
          </a:p>
          <a:p>
            <a:r>
              <a:rPr lang="en-US" dirty="0" smtClean="0"/>
              <a:t>Brand is fundamental and at the core</a:t>
            </a:r>
          </a:p>
          <a:p>
            <a:r>
              <a:rPr lang="en-US" dirty="0" smtClean="0"/>
              <a:t>Customer interaction are multi-channel which require specific messaging for each channel</a:t>
            </a:r>
          </a:p>
          <a:p>
            <a:r>
              <a:rPr lang="en-US" dirty="0" smtClean="0"/>
              <a:t>I purposely don’t put a lot of energy into distinguishing PR from marketing etc…  It leads to a focus on tactics and not on outcomes or results</a:t>
            </a:r>
            <a:endParaRPr lang="en-US" dirty="0"/>
          </a:p>
        </p:txBody>
      </p:sp>
    </p:spTree>
    <p:extLst>
      <p:ext uri="{BB962C8B-B14F-4D97-AF65-F5344CB8AC3E}">
        <p14:creationId xmlns:p14="http://schemas.microsoft.com/office/powerpoint/2010/main" val="179100379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dirty="0">
              <a:latin typeface="Ayuthaya"/>
              <a:cs typeface="Ayuthaya"/>
            </a:endParaRPr>
          </a:p>
        </p:txBody>
      </p:sp>
      <p:sp>
        <p:nvSpPr>
          <p:cNvPr id="2" name="Rectangle 1"/>
          <p:cNvSpPr/>
          <p:nvPr/>
        </p:nvSpPr>
        <p:spPr>
          <a:xfrm>
            <a:off x="539552" y="404664"/>
            <a:ext cx="3312368" cy="1569660"/>
          </a:xfrm>
          <a:prstGeom prst="rect">
            <a:avLst/>
          </a:prstGeom>
          <a:ln>
            <a:solidFill>
              <a:srgbClr val="FFFFFF"/>
            </a:solidFill>
          </a:ln>
        </p:spPr>
        <p:txBody>
          <a:bodyPr wrap="square">
            <a:spAutoFit/>
          </a:bodyPr>
          <a:lstStyle/>
          <a:p>
            <a:r>
              <a:rPr lang="en-US" sz="3200" b="1" i="1" dirty="0" smtClean="0">
                <a:solidFill>
                  <a:schemeClr val="bg1"/>
                </a:solidFill>
                <a:latin typeface="Baskerville SemiBold"/>
                <a:ea typeface="Adobe Kaiti Std R" pitchFamily="18" charset="-128"/>
                <a:cs typeface="Baskerville SemiBold"/>
              </a:rPr>
              <a:t>a brand is story that is never completely told</a:t>
            </a:r>
            <a:endParaRPr lang="ms-MY" sz="3200" b="1" i="1" dirty="0" smtClean="0">
              <a:solidFill>
                <a:schemeClr val="bg1"/>
              </a:solidFill>
              <a:latin typeface="Baskerville SemiBold"/>
              <a:ea typeface="Adobe Kaiti Std R" pitchFamily="18" charset="-128"/>
              <a:cs typeface="Baskerville SemiBold"/>
            </a:endParaRPr>
          </a:p>
        </p:txBody>
      </p:sp>
      <p:pic>
        <p:nvPicPr>
          <p:cNvPr id="6" name="Picture 5" descr="Quote_Debbie-Millman-on-Our-Pack-Mentality-and-Our-Attraction-to-Brands_US-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7849" y="1628800"/>
            <a:ext cx="3838607" cy="2878955"/>
          </a:xfrm>
          <a:prstGeom prst="rect">
            <a:avLst/>
          </a:prstGeom>
          <a:ln>
            <a:solidFill>
              <a:schemeClr val="bg1"/>
            </a:solidFill>
          </a:ln>
        </p:spPr>
      </p:pic>
    </p:spTree>
    <p:extLst>
      <p:ext uri="{BB962C8B-B14F-4D97-AF65-F5344CB8AC3E}">
        <p14:creationId xmlns:p14="http://schemas.microsoft.com/office/powerpoint/2010/main" val="191805914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2224494"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1754317"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501147" y="116632"/>
            <a:ext cx="1982621" cy="584776"/>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a:t>
            </a:r>
            <a:r>
              <a:rPr lang="ms-MY" sz="2800" dirty="0" smtClean="0">
                <a:solidFill>
                  <a:schemeClr val="bg1"/>
                </a:solidFill>
                <a:latin typeface="Ostrich Sans Black" pitchFamily="2" charset="0"/>
                <a:ea typeface="Adobe Kaiti Std R" pitchFamily="18" charset="-128"/>
              </a:rPr>
              <a:t>My Value</a:t>
            </a:r>
            <a:endParaRPr lang="ms-MY" sz="3200" dirty="0">
              <a:solidFill>
                <a:schemeClr val="bg1"/>
              </a:solidFill>
              <a:latin typeface="Ostrich Sans" pitchFamily="2" charset="0"/>
            </a:endParaRPr>
          </a:p>
        </p:txBody>
      </p:sp>
      <p:sp>
        <p:nvSpPr>
          <p:cNvPr id="23" name="TextBox 22"/>
          <p:cNvSpPr txBox="1"/>
          <p:nvPr/>
        </p:nvSpPr>
        <p:spPr>
          <a:xfrm>
            <a:off x="2699792"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60" name="Rectangle 59"/>
          <p:cNvSpPr/>
          <p:nvPr/>
        </p:nvSpPr>
        <p:spPr>
          <a:xfrm>
            <a:off x="813991" y="1488976"/>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1</a:t>
            </a:r>
            <a:endParaRPr lang="ru-RU" sz="6000" dirty="0">
              <a:solidFill>
                <a:srgbClr val="FF0000"/>
              </a:solidFill>
              <a:ea typeface="Entypo" pitchFamily="2" charset="0"/>
            </a:endParaRPr>
          </a:p>
        </p:txBody>
      </p:sp>
      <p:sp>
        <p:nvSpPr>
          <p:cNvPr id="61" name="TextBox 60"/>
          <p:cNvSpPr txBox="1"/>
          <p:nvPr/>
        </p:nvSpPr>
        <p:spPr>
          <a:xfrm>
            <a:off x="1619672" y="1790922"/>
            <a:ext cx="2793091" cy="738664"/>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The ability to think about, advise and execute communications in a way that is part of complete marketing effort and drives value is the only communications worth doing.</a:t>
            </a:r>
            <a:endParaRPr lang="en-US" sz="1050" kern="3000" spc="30" dirty="0">
              <a:solidFill>
                <a:schemeClr val="tx1">
                  <a:lumMod val="85000"/>
                  <a:lumOff val="15000"/>
                </a:schemeClr>
              </a:solidFill>
              <a:latin typeface="Candara" pitchFamily="34" charset="0"/>
            </a:endParaRPr>
          </a:p>
        </p:txBody>
      </p:sp>
      <p:sp>
        <p:nvSpPr>
          <p:cNvPr id="62" name="Rectangle 61"/>
          <p:cNvSpPr/>
          <p:nvPr/>
        </p:nvSpPr>
        <p:spPr>
          <a:xfrm>
            <a:off x="813991" y="3145345"/>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a:solidFill>
                  <a:srgbClr val="FF0000"/>
                </a:solidFill>
                <a:latin typeface="Sosa" pitchFamily="2" charset="0"/>
                <a:ea typeface="Entypo" pitchFamily="2" charset="0"/>
              </a:rPr>
              <a:t>3</a:t>
            </a:r>
            <a:endParaRPr lang="ru-RU" sz="6000" dirty="0">
              <a:solidFill>
                <a:srgbClr val="FF0000"/>
              </a:solidFill>
              <a:ea typeface="Entypo" pitchFamily="2" charset="0"/>
            </a:endParaRPr>
          </a:p>
        </p:txBody>
      </p:sp>
      <p:sp>
        <p:nvSpPr>
          <p:cNvPr id="63" name="TextBox 62"/>
          <p:cNvSpPr txBox="1"/>
          <p:nvPr/>
        </p:nvSpPr>
        <p:spPr>
          <a:xfrm>
            <a:off x="1619672" y="3447291"/>
            <a:ext cx="2793091" cy="900246"/>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A companies products and offerings must have a unique brand perspective that serve and magnify the corporate brand.  Corporate brands that are product brands will oftentimes find themselves to tell a story.</a:t>
            </a:r>
            <a:endParaRPr lang="en-US" sz="1050" kern="3000" spc="30" dirty="0">
              <a:solidFill>
                <a:schemeClr val="tx1">
                  <a:lumMod val="85000"/>
                  <a:lumOff val="15000"/>
                </a:schemeClr>
              </a:solidFill>
              <a:latin typeface="Candara" pitchFamily="34" charset="0"/>
            </a:endParaRPr>
          </a:p>
        </p:txBody>
      </p:sp>
      <p:sp>
        <p:nvSpPr>
          <p:cNvPr id="64" name="Rectangle 63"/>
          <p:cNvSpPr/>
          <p:nvPr/>
        </p:nvSpPr>
        <p:spPr>
          <a:xfrm>
            <a:off x="899592" y="4927254"/>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5</a:t>
            </a:r>
            <a:endParaRPr lang="ru-RU" sz="6000" dirty="0">
              <a:solidFill>
                <a:srgbClr val="FF0000"/>
              </a:solidFill>
              <a:latin typeface="Sosa" pitchFamily="2" charset="0"/>
              <a:ea typeface="Entypo" pitchFamily="2" charset="0"/>
            </a:endParaRPr>
          </a:p>
        </p:txBody>
      </p:sp>
      <p:sp>
        <p:nvSpPr>
          <p:cNvPr id="65" name="TextBox 64"/>
          <p:cNvSpPr txBox="1"/>
          <p:nvPr/>
        </p:nvSpPr>
        <p:spPr>
          <a:xfrm>
            <a:off x="1705273" y="5229200"/>
            <a:ext cx="2793091" cy="738664"/>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Strong brands tell stories to investors that add value to companies.  “</a:t>
            </a:r>
            <a:r>
              <a:rPr lang="en-US" sz="1050" kern="3000" spc="30" dirty="0" err="1" smtClean="0">
                <a:solidFill>
                  <a:schemeClr val="tx1">
                    <a:lumMod val="85000"/>
                    <a:lumOff val="15000"/>
                  </a:schemeClr>
                </a:solidFill>
                <a:latin typeface="Candara" pitchFamily="34" charset="0"/>
              </a:rPr>
              <a:t>Brandless</a:t>
            </a:r>
            <a:r>
              <a:rPr lang="en-US" sz="1050" kern="3000" spc="30" dirty="0" smtClean="0">
                <a:solidFill>
                  <a:schemeClr val="tx1">
                    <a:lumMod val="85000"/>
                    <a:lumOff val="15000"/>
                  </a:schemeClr>
                </a:solidFill>
                <a:latin typeface="Candara" pitchFamily="34" charset="0"/>
              </a:rPr>
              <a:t>” companies can succeed in moments but either they underperform or they don’t endure over time.</a:t>
            </a:r>
            <a:endParaRPr lang="en-US" sz="1050" kern="3000" spc="30" dirty="0">
              <a:solidFill>
                <a:schemeClr val="tx1">
                  <a:lumMod val="85000"/>
                  <a:lumOff val="15000"/>
                </a:schemeClr>
              </a:solidFill>
              <a:latin typeface="Candara" pitchFamily="34" charset="0"/>
            </a:endParaRPr>
          </a:p>
        </p:txBody>
      </p:sp>
      <p:sp>
        <p:nvSpPr>
          <p:cNvPr id="66" name="Rectangle 65"/>
          <p:cNvSpPr/>
          <p:nvPr/>
        </p:nvSpPr>
        <p:spPr>
          <a:xfrm>
            <a:off x="4846439" y="1488976"/>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2</a:t>
            </a:r>
            <a:endParaRPr lang="ru-RU" sz="6000" dirty="0">
              <a:solidFill>
                <a:srgbClr val="FF0000"/>
              </a:solidFill>
              <a:ea typeface="Entypo" pitchFamily="2" charset="0"/>
            </a:endParaRPr>
          </a:p>
        </p:txBody>
      </p:sp>
      <p:sp>
        <p:nvSpPr>
          <p:cNvPr id="67" name="TextBox 66"/>
          <p:cNvSpPr txBox="1"/>
          <p:nvPr/>
        </p:nvSpPr>
        <p:spPr>
          <a:xfrm>
            <a:off x="5724128" y="1790922"/>
            <a:ext cx="2793091" cy="900246"/>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Organizations initially have sole ownership of brands but eventually they are jointly owned by organizations and customers.  A brands core values should be solid while its position with customers may need to adapt.</a:t>
            </a:r>
            <a:endParaRPr lang="en-US" sz="1050" kern="3000" spc="30" dirty="0">
              <a:solidFill>
                <a:schemeClr val="tx1">
                  <a:lumMod val="85000"/>
                  <a:lumOff val="15000"/>
                </a:schemeClr>
              </a:solidFill>
              <a:latin typeface="Candara" pitchFamily="34" charset="0"/>
            </a:endParaRPr>
          </a:p>
        </p:txBody>
      </p:sp>
      <p:sp>
        <p:nvSpPr>
          <p:cNvPr id="68" name="Rectangle 67"/>
          <p:cNvSpPr/>
          <p:nvPr/>
        </p:nvSpPr>
        <p:spPr>
          <a:xfrm>
            <a:off x="4846439" y="3145345"/>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4</a:t>
            </a:r>
            <a:endParaRPr lang="ru-RU" sz="6000" dirty="0">
              <a:solidFill>
                <a:srgbClr val="FF0000"/>
              </a:solidFill>
              <a:ea typeface="Entypo" pitchFamily="2" charset="0"/>
            </a:endParaRPr>
          </a:p>
        </p:txBody>
      </p:sp>
      <p:sp>
        <p:nvSpPr>
          <p:cNvPr id="69" name="TextBox 68"/>
          <p:cNvSpPr txBox="1"/>
          <p:nvPr/>
        </p:nvSpPr>
        <p:spPr>
          <a:xfrm>
            <a:off x="5724128" y="3447291"/>
            <a:ext cx="2793091" cy="1061829"/>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Messaging in today’s world isn’t solely dictated by the brand.  The brand has symbiotic relationship with customers. Messaging must account for this relationship – this drives custome</a:t>
            </a:r>
            <a:r>
              <a:rPr lang="en-US" sz="1050" kern="3000" spc="30" dirty="0" smtClean="0">
                <a:solidFill>
                  <a:schemeClr val="tx1">
                    <a:lumMod val="85000"/>
                    <a:lumOff val="15000"/>
                  </a:schemeClr>
                </a:solidFill>
                <a:latin typeface="Candara" pitchFamily="34" charset="0"/>
              </a:rPr>
              <a:t>r engagement and loyalty</a:t>
            </a:r>
            <a:r>
              <a:rPr lang="en-US" sz="1050" kern="3000" spc="30" dirty="0" smtClean="0">
                <a:solidFill>
                  <a:schemeClr val="tx1">
                    <a:lumMod val="85000"/>
                    <a:lumOff val="15000"/>
                  </a:schemeClr>
                </a:solidFill>
                <a:latin typeface="Candara" pitchFamily="34" charset="0"/>
              </a:rPr>
              <a:t>.</a:t>
            </a:r>
            <a:endParaRPr lang="en-US" sz="1050" kern="3000" spc="30" dirty="0">
              <a:solidFill>
                <a:schemeClr val="tx1">
                  <a:lumMod val="85000"/>
                  <a:lumOff val="15000"/>
                </a:schemeClr>
              </a:solidFill>
              <a:latin typeface="Candara" pitchFamily="34" charset="0"/>
            </a:endParaRPr>
          </a:p>
        </p:txBody>
      </p:sp>
      <p:sp>
        <p:nvSpPr>
          <p:cNvPr id="70" name="Rectangle 69"/>
          <p:cNvSpPr/>
          <p:nvPr/>
        </p:nvSpPr>
        <p:spPr>
          <a:xfrm>
            <a:off x="4860032" y="4926237"/>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6</a:t>
            </a:r>
            <a:endParaRPr lang="ru-RU" sz="6000" dirty="0" smtClean="0">
              <a:solidFill>
                <a:srgbClr val="FF0000"/>
              </a:solidFill>
              <a:ea typeface="Entypo" pitchFamily="2" charset="0"/>
            </a:endParaRPr>
          </a:p>
        </p:txBody>
      </p:sp>
      <p:sp>
        <p:nvSpPr>
          <p:cNvPr id="71" name="TextBox 70"/>
          <p:cNvSpPr txBox="1"/>
          <p:nvPr/>
        </p:nvSpPr>
        <p:spPr>
          <a:xfrm>
            <a:off x="5737721" y="5229200"/>
            <a:ext cx="2793091" cy="900246"/>
          </a:xfrm>
          <a:prstGeom prst="rect">
            <a:avLst/>
          </a:prstGeom>
          <a:noFill/>
        </p:spPr>
        <p:txBody>
          <a:bodyPr wrap="square" rtlCol="0">
            <a:spAutoFit/>
          </a:bodyPr>
          <a:lstStyle/>
          <a:p>
            <a:r>
              <a:rPr lang="en-US" sz="1050" kern="3000" spc="30" dirty="0" smtClean="0">
                <a:solidFill>
                  <a:schemeClr val="tx1">
                    <a:lumMod val="85000"/>
                    <a:lumOff val="15000"/>
                  </a:schemeClr>
                </a:solidFill>
                <a:latin typeface="Candara" pitchFamily="34" charset="0"/>
              </a:rPr>
              <a:t>Issues and crises are specific to a company or environmentally generated are inevitable.  An organizations ability to endure crises is directly to the strength of its brands </a:t>
            </a:r>
            <a:r>
              <a:rPr lang="en-US" sz="1050" kern="3000" spc="30" dirty="0" smtClean="0">
                <a:solidFill>
                  <a:schemeClr val="tx1">
                    <a:lumMod val="85000"/>
                    <a:lumOff val="15000"/>
                  </a:schemeClr>
                </a:solidFill>
                <a:latin typeface="Candara" pitchFamily="34" charset="0"/>
              </a:rPr>
              <a:t>and its advocates and brand influencers</a:t>
            </a:r>
            <a:endParaRPr lang="en-US" sz="1050" kern="3000" spc="30" dirty="0">
              <a:solidFill>
                <a:schemeClr val="tx1">
                  <a:lumMod val="85000"/>
                  <a:lumOff val="15000"/>
                </a:schemeClr>
              </a:solidFill>
              <a:latin typeface="Candara" pitchFamily="34" charset="0"/>
            </a:endParaRPr>
          </a:p>
        </p:txBody>
      </p:sp>
      <p:sp>
        <p:nvSpPr>
          <p:cNvPr id="72" name="TextBox 71"/>
          <p:cNvSpPr txBox="1"/>
          <p:nvPr/>
        </p:nvSpPr>
        <p:spPr>
          <a:xfrm>
            <a:off x="1711946" y="3069145"/>
            <a:ext cx="2572022"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Product Communications</a:t>
            </a:r>
            <a:endParaRPr lang="en-US" sz="1600" kern="3000" spc="30" dirty="0">
              <a:solidFill>
                <a:schemeClr val="bg1"/>
              </a:solidFill>
              <a:latin typeface="Ostrich Sans Black" pitchFamily="2" charset="0"/>
            </a:endParaRPr>
          </a:p>
        </p:txBody>
      </p:sp>
      <p:sp>
        <p:nvSpPr>
          <p:cNvPr id="73" name="TextBox 72"/>
          <p:cNvSpPr txBox="1"/>
          <p:nvPr/>
        </p:nvSpPr>
        <p:spPr>
          <a:xfrm>
            <a:off x="1797547" y="4851054"/>
            <a:ext cx="2572022"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Investor Relations</a:t>
            </a:r>
            <a:endParaRPr lang="en-US" sz="1600" kern="3000" spc="30" dirty="0">
              <a:solidFill>
                <a:schemeClr val="bg1"/>
              </a:solidFill>
              <a:latin typeface="Ostrich Sans Black" pitchFamily="2" charset="0"/>
            </a:endParaRPr>
          </a:p>
        </p:txBody>
      </p:sp>
      <p:sp>
        <p:nvSpPr>
          <p:cNvPr id="74" name="TextBox 73"/>
          <p:cNvSpPr txBox="1"/>
          <p:nvPr/>
        </p:nvSpPr>
        <p:spPr>
          <a:xfrm>
            <a:off x="1711946" y="1412776"/>
            <a:ext cx="2572022"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Strategic Advisor</a:t>
            </a:r>
            <a:endParaRPr lang="en-US" sz="1600" kern="3000" spc="30" dirty="0">
              <a:solidFill>
                <a:schemeClr val="bg1"/>
              </a:solidFill>
              <a:latin typeface="Ostrich Sans Black" pitchFamily="2" charset="0"/>
            </a:endParaRPr>
          </a:p>
        </p:txBody>
      </p:sp>
      <p:sp>
        <p:nvSpPr>
          <p:cNvPr id="75" name="TextBox 74"/>
          <p:cNvSpPr txBox="1"/>
          <p:nvPr/>
        </p:nvSpPr>
        <p:spPr>
          <a:xfrm>
            <a:off x="5816402" y="1412776"/>
            <a:ext cx="2428006"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Brand Positioning</a:t>
            </a:r>
            <a:endParaRPr lang="en-US" sz="1600" kern="3000" spc="30" dirty="0">
              <a:solidFill>
                <a:schemeClr val="bg1"/>
              </a:solidFill>
              <a:latin typeface="Ostrich Sans Black" pitchFamily="2" charset="0"/>
            </a:endParaRPr>
          </a:p>
        </p:txBody>
      </p:sp>
      <p:sp>
        <p:nvSpPr>
          <p:cNvPr id="76" name="TextBox 75"/>
          <p:cNvSpPr txBox="1"/>
          <p:nvPr/>
        </p:nvSpPr>
        <p:spPr>
          <a:xfrm>
            <a:off x="5816402" y="3069145"/>
            <a:ext cx="2428006"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Messaging</a:t>
            </a:r>
            <a:endParaRPr lang="en-US" sz="1600" kern="3000" spc="30" dirty="0">
              <a:solidFill>
                <a:schemeClr val="bg1"/>
              </a:solidFill>
              <a:latin typeface="Ostrich Sans Black" pitchFamily="2" charset="0"/>
            </a:endParaRPr>
          </a:p>
        </p:txBody>
      </p:sp>
      <p:sp>
        <p:nvSpPr>
          <p:cNvPr id="77" name="TextBox 76"/>
          <p:cNvSpPr txBox="1"/>
          <p:nvPr/>
        </p:nvSpPr>
        <p:spPr>
          <a:xfrm>
            <a:off x="5816402" y="4850037"/>
            <a:ext cx="2428006" cy="338554"/>
          </a:xfrm>
          <a:prstGeom prst="rect">
            <a:avLst/>
          </a:prstGeom>
          <a:solidFill>
            <a:schemeClr val="tx1">
              <a:lumMod val="85000"/>
              <a:lumOff val="15000"/>
            </a:schemeClr>
          </a:solidFill>
        </p:spPr>
        <p:txBody>
          <a:bodyPr wrap="square" rtlCol="0">
            <a:spAutoFit/>
          </a:bodyPr>
          <a:lstStyle/>
          <a:p>
            <a:r>
              <a:rPr lang="en-US" sz="1600" kern="3000" spc="30" dirty="0" smtClean="0">
                <a:solidFill>
                  <a:schemeClr val="bg1"/>
                </a:solidFill>
                <a:latin typeface="Ostrich Sans Black" pitchFamily="2" charset="0"/>
              </a:rPr>
              <a:t>Issues Management</a:t>
            </a:r>
            <a:endParaRPr lang="en-US" sz="1600" kern="3000" spc="30" dirty="0">
              <a:solidFill>
                <a:schemeClr val="bg1"/>
              </a:solidFill>
              <a:latin typeface="Ostrich Sans Black" pitchFamily="2" charset="0"/>
            </a:endParaRPr>
          </a:p>
        </p:txBody>
      </p:sp>
      <p:cxnSp>
        <p:nvCxnSpPr>
          <p:cNvPr id="78" name="Straight Connector 77"/>
          <p:cNvCxnSpPr/>
          <p:nvPr/>
        </p:nvCxnSpPr>
        <p:spPr>
          <a:xfrm>
            <a:off x="902714" y="2799492"/>
            <a:ext cx="7341694" cy="0"/>
          </a:xfrm>
          <a:prstGeom prst="line">
            <a:avLst/>
          </a:prstGeom>
          <a:ln w="3175">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02714" y="4581128"/>
            <a:ext cx="7341694" cy="0"/>
          </a:xfrm>
          <a:prstGeom prst="line">
            <a:avLst/>
          </a:prstGeom>
          <a:ln w="3175">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Rectangle 30">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32" name="Rectangle 31">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6" name="Rectangle 35"/>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7" name="Rectangle 36"/>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8" name="Rectangle 37"/>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159182669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64000">
                                          <p:cBhvr additive="base">
                                            <p:cTn id="7" dur="1000" fill="hold"/>
                                            <p:tgtEl>
                                              <p:spTgt spid="36"/>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14:bounceEnd="64000">
                                          <p:cBhvr additive="base">
                                            <p:cTn id="16" dur="500" fill="hold"/>
                                            <p:tgtEl>
                                              <p:spTgt spid="38"/>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8"/>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wipe(left)">
                                          <p:cBhvr>
                                            <p:cTn id="31" dur="500"/>
                                            <p:tgtEl>
                                              <p:spTgt spid="61"/>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ppt_w</p:attrName>
                                            </p:attrNameLst>
                                          </p:cBhvr>
                                          <p:tavLst>
                                            <p:tav tm="0">
                                              <p:val>
                                                <p:fltVal val="0"/>
                                              </p:val>
                                            </p:tav>
                                            <p:tav tm="100000">
                                              <p:val>
                                                <p:strVal val="#ppt_w"/>
                                              </p:val>
                                            </p:tav>
                                          </p:tavLst>
                                        </p:anim>
                                        <p:anim calcmode="lin" valueType="num">
                                          <p:cBhvr>
                                            <p:cTn id="36" dur="500" fill="hold"/>
                                            <p:tgtEl>
                                              <p:spTgt spid="66"/>
                                            </p:tgtEl>
                                            <p:attrNameLst>
                                              <p:attrName>ppt_h</p:attrName>
                                            </p:attrNameLst>
                                          </p:cBhvr>
                                          <p:tavLst>
                                            <p:tav tm="0">
                                              <p:val>
                                                <p:fltVal val="0"/>
                                              </p:val>
                                            </p:tav>
                                            <p:tav tm="100000">
                                              <p:val>
                                                <p:strVal val="#ppt_h"/>
                                              </p:val>
                                            </p:tav>
                                          </p:tavLst>
                                        </p:anim>
                                        <p:animEffect transition="in" filter="fade">
                                          <p:cBhvr>
                                            <p:cTn id="37" dur="500"/>
                                            <p:tgtEl>
                                              <p:spTgt spid="6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500"/>
                                            <p:tgtEl>
                                              <p:spTgt spid="7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wipe(left)">
                                          <p:cBhvr>
                                            <p:cTn id="45" dur="500"/>
                                            <p:tgtEl>
                                              <p:spTgt spid="67"/>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wipe(left)">
                                          <p:cBhvr>
                                            <p:cTn id="49" dur="500"/>
                                            <p:tgtEl>
                                              <p:spTgt spid="78"/>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p:cTn id="53" dur="500" fill="hold"/>
                                            <p:tgtEl>
                                              <p:spTgt spid="62"/>
                                            </p:tgtEl>
                                            <p:attrNameLst>
                                              <p:attrName>ppt_w</p:attrName>
                                            </p:attrNameLst>
                                          </p:cBhvr>
                                          <p:tavLst>
                                            <p:tav tm="0">
                                              <p:val>
                                                <p:fltVal val="0"/>
                                              </p:val>
                                            </p:tav>
                                            <p:tav tm="100000">
                                              <p:val>
                                                <p:strVal val="#ppt_w"/>
                                              </p:val>
                                            </p:tav>
                                          </p:tavLst>
                                        </p:anim>
                                        <p:anim calcmode="lin" valueType="num">
                                          <p:cBhvr>
                                            <p:cTn id="54" dur="500" fill="hold"/>
                                            <p:tgtEl>
                                              <p:spTgt spid="62"/>
                                            </p:tgtEl>
                                            <p:attrNameLst>
                                              <p:attrName>ppt_h</p:attrName>
                                            </p:attrNameLst>
                                          </p:cBhvr>
                                          <p:tavLst>
                                            <p:tav tm="0">
                                              <p:val>
                                                <p:fltVal val="0"/>
                                              </p:val>
                                            </p:tav>
                                            <p:tav tm="100000">
                                              <p:val>
                                                <p:strVal val="#ppt_h"/>
                                              </p:val>
                                            </p:tav>
                                          </p:tavLst>
                                        </p:anim>
                                        <p:animEffect transition="in" filter="fade">
                                          <p:cBhvr>
                                            <p:cTn id="55" dur="500"/>
                                            <p:tgtEl>
                                              <p:spTgt spid="62"/>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left)">
                                          <p:cBhvr>
                                            <p:cTn id="63" dur="500"/>
                                            <p:tgtEl>
                                              <p:spTgt spid="63"/>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wipe(left)">
                                          <p:cBhvr>
                                            <p:cTn id="73" dur="500"/>
                                            <p:tgtEl>
                                              <p:spTgt spid="76"/>
                                            </p:tgtEl>
                                          </p:cBhvr>
                                        </p:animEffect>
                                      </p:childTnLst>
                                    </p:cTn>
                                  </p:par>
                                </p:childTnLst>
                              </p:cTn>
                            </p:par>
                            <p:par>
                              <p:cTn id="74" fill="hold">
                                <p:stCondLst>
                                  <p:cond delay="8000"/>
                                </p:stCondLst>
                                <p:childTnLst>
                                  <p:par>
                                    <p:cTn id="75" presetID="22" presetClass="entr" presetSubtype="8"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left)">
                                          <p:cBhvr>
                                            <p:cTn id="77" dur="500"/>
                                            <p:tgtEl>
                                              <p:spTgt spid="69"/>
                                            </p:tgtEl>
                                          </p:cBhvr>
                                        </p:animEffect>
                                      </p:childTnLst>
                                    </p:cTn>
                                  </p:par>
                                </p:childTnLst>
                              </p:cTn>
                            </p:par>
                            <p:par>
                              <p:cTn id="78" fill="hold">
                                <p:stCondLst>
                                  <p:cond delay="8500"/>
                                </p:stCondLst>
                                <p:childTnLst>
                                  <p:par>
                                    <p:cTn id="79" presetID="22" presetClass="entr" presetSubtype="2" fill="hold"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right)">
                                          <p:cBhvr>
                                            <p:cTn id="81" dur="500"/>
                                            <p:tgtEl>
                                              <p:spTgt spid="79"/>
                                            </p:tgtEl>
                                          </p:cBhvr>
                                        </p:animEffect>
                                      </p:childTnLst>
                                    </p:cTn>
                                  </p:par>
                                </p:childTnLst>
                              </p:cTn>
                            </p:par>
                            <p:par>
                              <p:cTn id="82" fill="hold">
                                <p:stCondLst>
                                  <p:cond delay="9000"/>
                                </p:stCondLst>
                                <p:childTnLst>
                                  <p:par>
                                    <p:cTn id="83" presetID="53" presetClass="entr" presetSubtype="16"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p:cTn id="85" dur="500" fill="hold"/>
                                            <p:tgtEl>
                                              <p:spTgt spid="64"/>
                                            </p:tgtEl>
                                            <p:attrNameLst>
                                              <p:attrName>ppt_w</p:attrName>
                                            </p:attrNameLst>
                                          </p:cBhvr>
                                          <p:tavLst>
                                            <p:tav tm="0">
                                              <p:val>
                                                <p:fltVal val="0"/>
                                              </p:val>
                                            </p:tav>
                                            <p:tav tm="100000">
                                              <p:val>
                                                <p:strVal val="#ppt_w"/>
                                              </p:val>
                                            </p:tav>
                                          </p:tavLst>
                                        </p:anim>
                                        <p:anim calcmode="lin" valueType="num">
                                          <p:cBhvr>
                                            <p:cTn id="86" dur="500" fill="hold"/>
                                            <p:tgtEl>
                                              <p:spTgt spid="64"/>
                                            </p:tgtEl>
                                            <p:attrNameLst>
                                              <p:attrName>ppt_h</p:attrName>
                                            </p:attrNameLst>
                                          </p:cBhvr>
                                          <p:tavLst>
                                            <p:tav tm="0">
                                              <p:val>
                                                <p:fltVal val="0"/>
                                              </p:val>
                                            </p:tav>
                                            <p:tav tm="100000">
                                              <p:val>
                                                <p:strVal val="#ppt_h"/>
                                              </p:val>
                                            </p:tav>
                                          </p:tavLst>
                                        </p:anim>
                                        <p:animEffect transition="in" filter="fade">
                                          <p:cBhvr>
                                            <p:cTn id="87" dur="500"/>
                                            <p:tgtEl>
                                              <p:spTgt spid="64"/>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wipe(left)">
                                          <p:cBhvr>
                                            <p:cTn id="95" dur="500"/>
                                            <p:tgtEl>
                                              <p:spTgt spid="65"/>
                                            </p:tgtEl>
                                          </p:cBhvr>
                                        </p:animEffect>
                                      </p:childTnLst>
                                    </p:cTn>
                                  </p:par>
                                </p:childTnLst>
                              </p:cTn>
                            </p:par>
                            <p:par>
                              <p:cTn id="96" fill="hold">
                                <p:stCondLst>
                                  <p:cond delay="10500"/>
                                </p:stCondLst>
                                <p:childTnLst>
                                  <p:par>
                                    <p:cTn id="97" presetID="53" presetClass="entr" presetSubtype="16" fill="hold" grpId="0" nodeType="afterEffect">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cBhvr>
                                            <p:cTn id="99" dur="500" fill="hold"/>
                                            <p:tgtEl>
                                              <p:spTgt spid="70"/>
                                            </p:tgtEl>
                                            <p:attrNameLst>
                                              <p:attrName>ppt_w</p:attrName>
                                            </p:attrNameLst>
                                          </p:cBhvr>
                                          <p:tavLst>
                                            <p:tav tm="0">
                                              <p:val>
                                                <p:fltVal val="0"/>
                                              </p:val>
                                            </p:tav>
                                            <p:tav tm="100000">
                                              <p:val>
                                                <p:strVal val="#ppt_w"/>
                                              </p:val>
                                            </p:tav>
                                          </p:tavLst>
                                        </p:anim>
                                        <p:anim calcmode="lin" valueType="num">
                                          <p:cBhvr>
                                            <p:cTn id="100" dur="500" fill="hold"/>
                                            <p:tgtEl>
                                              <p:spTgt spid="70"/>
                                            </p:tgtEl>
                                            <p:attrNameLst>
                                              <p:attrName>ppt_h</p:attrName>
                                            </p:attrNameLst>
                                          </p:cBhvr>
                                          <p:tavLst>
                                            <p:tav tm="0">
                                              <p:val>
                                                <p:fltVal val="0"/>
                                              </p:val>
                                            </p:tav>
                                            <p:tav tm="100000">
                                              <p:val>
                                                <p:strVal val="#ppt_h"/>
                                              </p:val>
                                            </p:tav>
                                          </p:tavLst>
                                        </p:anim>
                                        <p:animEffect transition="in" filter="fade">
                                          <p:cBhvr>
                                            <p:cTn id="101" dur="500"/>
                                            <p:tgtEl>
                                              <p:spTgt spid="70"/>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wipe(left)">
                                          <p:cBhvr>
                                            <p:cTn id="105" dur="500"/>
                                            <p:tgtEl>
                                              <p:spTgt spid="77"/>
                                            </p:tgtEl>
                                          </p:cBhvr>
                                        </p:animEffect>
                                      </p:childTnLst>
                                    </p:cTn>
                                  </p:par>
                                </p:childTnLst>
                              </p:cTn>
                            </p:par>
                            <p:par>
                              <p:cTn id="106" fill="hold">
                                <p:stCondLst>
                                  <p:cond delay="11500"/>
                                </p:stCondLst>
                                <p:childTnLst>
                                  <p:par>
                                    <p:cTn id="107" presetID="22" presetClass="entr" presetSubtype="8" fill="hold" grpId="0" nodeType="afterEffect">
                                      <p:stCondLst>
                                        <p:cond delay="0"/>
                                      </p:stCondLst>
                                      <p:childTnLst>
                                        <p:set>
                                          <p:cBhvr>
                                            <p:cTn id="108" dur="1" fill="hold">
                                              <p:stCondLst>
                                                <p:cond delay="0"/>
                                              </p:stCondLst>
                                            </p:cTn>
                                            <p:tgtEl>
                                              <p:spTgt spid="71"/>
                                            </p:tgtEl>
                                            <p:attrNameLst>
                                              <p:attrName>style.visibility</p:attrName>
                                            </p:attrNameLst>
                                          </p:cBhvr>
                                          <p:to>
                                            <p:strVal val="visible"/>
                                          </p:to>
                                        </p:set>
                                        <p:animEffect transition="in" filter="wipe(left)">
                                          <p:cBhvr>
                                            <p:cTn id="10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P spid="69" grpId="0"/>
          <p:bldP spid="70" grpId="0"/>
          <p:bldP spid="71" grpId="0"/>
          <p:bldP spid="72" grpId="0" animBg="1"/>
          <p:bldP spid="73" grpId="0" animBg="1"/>
          <p:bldP spid="74" grpId="0" animBg="1"/>
          <p:bldP spid="75" grpId="0" animBg="1"/>
          <p:bldP spid="76" grpId="0" animBg="1"/>
          <p:bldP spid="77" grpId="0" animBg="1"/>
          <p:bldP spid="36" grpId="0" animBg="1"/>
          <p:bldP spid="37" grpId="0"/>
          <p:bldP spid="38" grpId="0" animBg="1"/>
        </p:bldLst>
      </p:timing>
    </mc:Choice>
    <mc:Fallback>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1+#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ppt_x"/>
                                              </p:val>
                                            </p:tav>
                                            <p:tav tm="100000">
                                              <p:val>
                                                <p:strVal val="#ppt_x"/>
                                              </p:val>
                                            </p:tav>
                                          </p:tavLst>
                                        </p:anim>
                                        <p:anim calcmode="lin" valueType="num">
                                          <p:cBhvr additive="base">
                                            <p:cTn id="17" dur="500" fill="hold"/>
                                            <p:tgtEl>
                                              <p:spTgt spid="38"/>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wipe(left)">
                                          <p:cBhvr>
                                            <p:cTn id="31" dur="500"/>
                                            <p:tgtEl>
                                              <p:spTgt spid="61"/>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ppt_w</p:attrName>
                                            </p:attrNameLst>
                                          </p:cBhvr>
                                          <p:tavLst>
                                            <p:tav tm="0">
                                              <p:val>
                                                <p:fltVal val="0"/>
                                              </p:val>
                                            </p:tav>
                                            <p:tav tm="100000">
                                              <p:val>
                                                <p:strVal val="#ppt_w"/>
                                              </p:val>
                                            </p:tav>
                                          </p:tavLst>
                                        </p:anim>
                                        <p:anim calcmode="lin" valueType="num">
                                          <p:cBhvr>
                                            <p:cTn id="36" dur="500" fill="hold"/>
                                            <p:tgtEl>
                                              <p:spTgt spid="66"/>
                                            </p:tgtEl>
                                            <p:attrNameLst>
                                              <p:attrName>ppt_h</p:attrName>
                                            </p:attrNameLst>
                                          </p:cBhvr>
                                          <p:tavLst>
                                            <p:tav tm="0">
                                              <p:val>
                                                <p:fltVal val="0"/>
                                              </p:val>
                                            </p:tav>
                                            <p:tav tm="100000">
                                              <p:val>
                                                <p:strVal val="#ppt_h"/>
                                              </p:val>
                                            </p:tav>
                                          </p:tavLst>
                                        </p:anim>
                                        <p:animEffect transition="in" filter="fade">
                                          <p:cBhvr>
                                            <p:cTn id="37" dur="500"/>
                                            <p:tgtEl>
                                              <p:spTgt spid="6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500"/>
                                            <p:tgtEl>
                                              <p:spTgt spid="7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wipe(left)">
                                          <p:cBhvr>
                                            <p:cTn id="45" dur="500"/>
                                            <p:tgtEl>
                                              <p:spTgt spid="67"/>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wipe(left)">
                                          <p:cBhvr>
                                            <p:cTn id="49" dur="500"/>
                                            <p:tgtEl>
                                              <p:spTgt spid="78"/>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p:cTn id="53" dur="500" fill="hold"/>
                                            <p:tgtEl>
                                              <p:spTgt spid="62"/>
                                            </p:tgtEl>
                                            <p:attrNameLst>
                                              <p:attrName>ppt_w</p:attrName>
                                            </p:attrNameLst>
                                          </p:cBhvr>
                                          <p:tavLst>
                                            <p:tav tm="0">
                                              <p:val>
                                                <p:fltVal val="0"/>
                                              </p:val>
                                            </p:tav>
                                            <p:tav tm="100000">
                                              <p:val>
                                                <p:strVal val="#ppt_w"/>
                                              </p:val>
                                            </p:tav>
                                          </p:tavLst>
                                        </p:anim>
                                        <p:anim calcmode="lin" valueType="num">
                                          <p:cBhvr>
                                            <p:cTn id="54" dur="500" fill="hold"/>
                                            <p:tgtEl>
                                              <p:spTgt spid="62"/>
                                            </p:tgtEl>
                                            <p:attrNameLst>
                                              <p:attrName>ppt_h</p:attrName>
                                            </p:attrNameLst>
                                          </p:cBhvr>
                                          <p:tavLst>
                                            <p:tav tm="0">
                                              <p:val>
                                                <p:fltVal val="0"/>
                                              </p:val>
                                            </p:tav>
                                            <p:tav tm="100000">
                                              <p:val>
                                                <p:strVal val="#ppt_h"/>
                                              </p:val>
                                            </p:tav>
                                          </p:tavLst>
                                        </p:anim>
                                        <p:animEffect transition="in" filter="fade">
                                          <p:cBhvr>
                                            <p:cTn id="55" dur="500"/>
                                            <p:tgtEl>
                                              <p:spTgt spid="62"/>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left)">
                                          <p:cBhvr>
                                            <p:cTn id="63" dur="500"/>
                                            <p:tgtEl>
                                              <p:spTgt spid="63"/>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wipe(left)">
                                          <p:cBhvr>
                                            <p:cTn id="73" dur="500"/>
                                            <p:tgtEl>
                                              <p:spTgt spid="76"/>
                                            </p:tgtEl>
                                          </p:cBhvr>
                                        </p:animEffect>
                                      </p:childTnLst>
                                    </p:cTn>
                                  </p:par>
                                </p:childTnLst>
                              </p:cTn>
                            </p:par>
                            <p:par>
                              <p:cTn id="74" fill="hold">
                                <p:stCondLst>
                                  <p:cond delay="8000"/>
                                </p:stCondLst>
                                <p:childTnLst>
                                  <p:par>
                                    <p:cTn id="75" presetID="22" presetClass="entr" presetSubtype="8"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left)">
                                          <p:cBhvr>
                                            <p:cTn id="77" dur="500"/>
                                            <p:tgtEl>
                                              <p:spTgt spid="69"/>
                                            </p:tgtEl>
                                          </p:cBhvr>
                                        </p:animEffect>
                                      </p:childTnLst>
                                    </p:cTn>
                                  </p:par>
                                </p:childTnLst>
                              </p:cTn>
                            </p:par>
                            <p:par>
                              <p:cTn id="78" fill="hold">
                                <p:stCondLst>
                                  <p:cond delay="8500"/>
                                </p:stCondLst>
                                <p:childTnLst>
                                  <p:par>
                                    <p:cTn id="79" presetID="22" presetClass="entr" presetSubtype="2" fill="hold"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right)">
                                          <p:cBhvr>
                                            <p:cTn id="81" dur="500"/>
                                            <p:tgtEl>
                                              <p:spTgt spid="79"/>
                                            </p:tgtEl>
                                          </p:cBhvr>
                                        </p:animEffect>
                                      </p:childTnLst>
                                    </p:cTn>
                                  </p:par>
                                </p:childTnLst>
                              </p:cTn>
                            </p:par>
                            <p:par>
                              <p:cTn id="82" fill="hold">
                                <p:stCondLst>
                                  <p:cond delay="9000"/>
                                </p:stCondLst>
                                <p:childTnLst>
                                  <p:par>
                                    <p:cTn id="83" presetID="53" presetClass="entr" presetSubtype="16"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p:cTn id="85" dur="500" fill="hold"/>
                                            <p:tgtEl>
                                              <p:spTgt spid="64"/>
                                            </p:tgtEl>
                                            <p:attrNameLst>
                                              <p:attrName>ppt_w</p:attrName>
                                            </p:attrNameLst>
                                          </p:cBhvr>
                                          <p:tavLst>
                                            <p:tav tm="0">
                                              <p:val>
                                                <p:fltVal val="0"/>
                                              </p:val>
                                            </p:tav>
                                            <p:tav tm="100000">
                                              <p:val>
                                                <p:strVal val="#ppt_w"/>
                                              </p:val>
                                            </p:tav>
                                          </p:tavLst>
                                        </p:anim>
                                        <p:anim calcmode="lin" valueType="num">
                                          <p:cBhvr>
                                            <p:cTn id="86" dur="500" fill="hold"/>
                                            <p:tgtEl>
                                              <p:spTgt spid="64"/>
                                            </p:tgtEl>
                                            <p:attrNameLst>
                                              <p:attrName>ppt_h</p:attrName>
                                            </p:attrNameLst>
                                          </p:cBhvr>
                                          <p:tavLst>
                                            <p:tav tm="0">
                                              <p:val>
                                                <p:fltVal val="0"/>
                                              </p:val>
                                            </p:tav>
                                            <p:tav tm="100000">
                                              <p:val>
                                                <p:strVal val="#ppt_h"/>
                                              </p:val>
                                            </p:tav>
                                          </p:tavLst>
                                        </p:anim>
                                        <p:animEffect transition="in" filter="fade">
                                          <p:cBhvr>
                                            <p:cTn id="87" dur="500"/>
                                            <p:tgtEl>
                                              <p:spTgt spid="64"/>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wipe(left)">
                                          <p:cBhvr>
                                            <p:cTn id="95" dur="500"/>
                                            <p:tgtEl>
                                              <p:spTgt spid="65"/>
                                            </p:tgtEl>
                                          </p:cBhvr>
                                        </p:animEffect>
                                      </p:childTnLst>
                                    </p:cTn>
                                  </p:par>
                                </p:childTnLst>
                              </p:cTn>
                            </p:par>
                            <p:par>
                              <p:cTn id="96" fill="hold">
                                <p:stCondLst>
                                  <p:cond delay="10500"/>
                                </p:stCondLst>
                                <p:childTnLst>
                                  <p:par>
                                    <p:cTn id="97" presetID="53" presetClass="entr" presetSubtype="16" fill="hold" grpId="0" nodeType="afterEffect">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cBhvr>
                                            <p:cTn id="99" dur="500" fill="hold"/>
                                            <p:tgtEl>
                                              <p:spTgt spid="70"/>
                                            </p:tgtEl>
                                            <p:attrNameLst>
                                              <p:attrName>ppt_w</p:attrName>
                                            </p:attrNameLst>
                                          </p:cBhvr>
                                          <p:tavLst>
                                            <p:tav tm="0">
                                              <p:val>
                                                <p:fltVal val="0"/>
                                              </p:val>
                                            </p:tav>
                                            <p:tav tm="100000">
                                              <p:val>
                                                <p:strVal val="#ppt_w"/>
                                              </p:val>
                                            </p:tav>
                                          </p:tavLst>
                                        </p:anim>
                                        <p:anim calcmode="lin" valueType="num">
                                          <p:cBhvr>
                                            <p:cTn id="100" dur="500" fill="hold"/>
                                            <p:tgtEl>
                                              <p:spTgt spid="70"/>
                                            </p:tgtEl>
                                            <p:attrNameLst>
                                              <p:attrName>ppt_h</p:attrName>
                                            </p:attrNameLst>
                                          </p:cBhvr>
                                          <p:tavLst>
                                            <p:tav tm="0">
                                              <p:val>
                                                <p:fltVal val="0"/>
                                              </p:val>
                                            </p:tav>
                                            <p:tav tm="100000">
                                              <p:val>
                                                <p:strVal val="#ppt_h"/>
                                              </p:val>
                                            </p:tav>
                                          </p:tavLst>
                                        </p:anim>
                                        <p:animEffect transition="in" filter="fade">
                                          <p:cBhvr>
                                            <p:cTn id="101" dur="500"/>
                                            <p:tgtEl>
                                              <p:spTgt spid="70"/>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wipe(left)">
                                          <p:cBhvr>
                                            <p:cTn id="105" dur="500"/>
                                            <p:tgtEl>
                                              <p:spTgt spid="77"/>
                                            </p:tgtEl>
                                          </p:cBhvr>
                                        </p:animEffect>
                                      </p:childTnLst>
                                    </p:cTn>
                                  </p:par>
                                </p:childTnLst>
                              </p:cTn>
                            </p:par>
                            <p:par>
                              <p:cTn id="106" fill="hold">
                                <p:stCondLst>
                                  <p:cond delay="11500"/>
                                </p:stCondLst>
                                <p:childTnLst>
                                  <p:par>
                                    <p:cTn id="107" presetID="22" presetClass="entr" presetSubtype="8" fill="hold" grpId="0" nodeType="afterEffect">
                                      <p:stCondLst>
                                        <p:cond delay="0"/>
                                      </p:stCondLst>
                                      <p:childTnLst>
                                        <p:set>
                                          <p:cBhvr>
                                            <p:cTn id="108" dur="1" fill="hold">
                                              <p:stCondLst>
                                                <p:cond delay="0"/>
                                              </p:stCondLst>
                                            </p:cTn>
                                            <p:tgtEl>
                                              <p:spTgt spid="71"/>
                                            </p:tgtEl>
                                            <p:attrNameLst>
                                              <p:attrName>style.visibility</p:attrName>
                                            </p:attrNameLst>
                                          </p:cBhvr>
                                          <p:to>
                                            <p:strVal val="visible"/>
                                          </p:to>
                                        </p:set>
                                        <p:animEffect transition="in" filter="wipe(left)">
                                          <p:cBhvr>
                                            <p:cTn id="10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P spid="69" grpId="0"/>
          <p:bldP spid="70" grpId="0"/>
          <p:bldP spid="71" grpId="0"/>
          <p:bldP spid="72" grpId="0" animBg="1"/>
          <p:bldP spid="73" grpId="0" animBg="1"/>
          <p:bldP spid="74" grpId="0" animBg="1"/>
          <p:bldP spid="75" grpId="0" animBg="1"/>
          <p:bldP spid="76" grpId="0" animBg="1"/>
          <p:bldP spid="77" grpId="0" animBg="1"/>
          <p:bldP spid="36" grpId="0" animBg="1"/>
          <p:bldP spid="37" grpId="0"/>
          <p:bldP spid="38" grpId="0" animBg="1"/>
        </p:bldLst>
      </p:timing>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4533</TotalTime>
  <Words>1355</Words>
  <Application>Microsoft Macintosh PowerPoint</Application>
  <PresentationFormat>On-screen Show (4:3)</PresentationFormat>
  <Paragraphs>156</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PowerPoint Presentation</vt:lpstr>
      <vt:lpstr>PowerPoint Presentation</vt:lpstr>
      <vt:lpstr>PowerPoint Presentation</vt:lpstr>
      <vt:lpstr>PowerPoint Presentation</vt:lpstr>
      <vt:lpstr>PowerPoint Presentation</vt:lpstr>
      <vt:lpstr>360 Degree Brand Stewardship</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zameer maliq</dc:creator>
  <cp:lastModifiedBy>Charles Butler</cp:lastModifiedBy>
  <cp:revision>383</cp:revision>
  <dcterms:created xsi:type="dcterms:W3CDTF">2013-03-21T00:39:09Z</dcterms:created>
  <dcterms:modified xsi:type="dcterms:W3CDTF">2014-04-23T20:46:09Z</dcterms:modified>
</cp:coreProperties>
</file>